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Lst>
  <p:notesMasterIdLst>
    <p:notesMasterId r:id="rId54"/>
  </p:notesMasterIdLst>
  <p:handoutMasterIdLst>
    <p:handoutMasterId r:id="rId55"/>
  </p:handoutMasterIdLst>
  <p:sldIdLst>
    <p:sldId id="1595" r:id="rId6"/>
    <p:sldId id="2076136879" r:id="rId7"/>
    <p:sldId id="1605" r:id="rId8"/>
    <p:sldId id="1612" r:id="rId9"/>
    <p:sldId id="1607" r:id="rId10"/>
    <p:sldId id="1606" r:id="rId11"/>
    <p:sldId id="1610" r:id="rId12"/>
    <p:sldId id="1608" r:id="rId13"/>
    <p:sldId id="1613" r:id="rId14"/>
    <p:sldId id="1609" r:id="rId15"/>
    <p:sldId id="1618" r:id="rId16"/>
    <p:sldId id="1616" r:id="rId17"/>
    <p:sldId id="1614" r:id="rId18"/>
    <p:sldId id="1611" r:id="rId19"/>
    <p:sldId id="1615" r:id="rId20"/>
    <p:sldId id="2076136859" r:id="rId21"/>
    <p:sldId id="2076136830" r:id="rId22"/>
    <p:sldId id="2076136817" r:id="rId23"/>
    <p:sldId id="2076136835" r:id="rId24"/>
    <p:sldId id="2076136837" r:id="rId25"/>
    <p:sldId id="2076136834" r:id="rId26"/>
    <p:sldId id="2076136838" r:id="rId27"/>
    <p:sldId id="261" r:id="rId28"/>
    <p:sldId id="1599" r:id="rId29"/>
    <p:sldId id="2076136880" r:id="rId30"/>
    <p:sldId id="1600" r:id="rId31"/>
    <p:sldId id="2076136881" r:id="rId32"/>
    <p:sldId id="1601" r:id="rId33"/>
    <p:sldId id="2076136882" r:id="rId34"/>
    <p:sldId id="2076136883" r:id="rId35"/>
    <p:sldId id="2076136884" r:id="rId36"/>
    <p:sldId id="1758" r:id="rId37"/>
    <p:sldId id="2284" r:id="rId38"/>
    <p:sldId id="296" r:id="rId39"/>
    <p:sldId id="2283" r:id="rId40"/>
    <p:sldId id="1819" r:id="rId41"/>
    <p:sldId id="2285" r:id="rId42"/>
    <p:sldId id="1943" r:id="rId43"/>
    <p:sldId id="1935" r:id="rId44"/>
    <p:sldId id="2286" r:id="rId45"/>
    <p:sldId id="2287" r:id="rId46"/>
    <p:sldId id="2288" r:id="rId47"/>
    <p:sldId id="1948" r:id="rId48"/>
    <p:sldId id="1949" r:id="rId49"/>
    <p:sldId id="2289" r:id="rId50"/>
    <p:sldId id="2076136885" r:id="rId51"/>
    <p:sldId id="1627" r:id="rId52"/>
    <p:sldId id="2076136824"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79"/>
            <p14:sldId id="1605"/>
            <p14:sldId id="1612"/>
            <p14:sldId id="1607"/>
            <p14:sldId id="1606"/>
            <p14:sldId id="1610"/>
            <p14:sldId id="1608"/>
            <p14:sldId id="1613"/>
            <p14:sldId id="1609"/>
            <p14:sldId id="1618"/>
            <p14:sldId id="1616"/>
            <p14:sldId id="1614"/>
            <p14:sldId id="1611"/>
            <p14:sldId id="1615"/>
            <p14:sldId id="2076136859"/>
            <p14:sldId id="2076136830"/>
            <p14:sldId id="2076136817"/>
            <p14:sldId id="2076136835"/>
            <p14:sldId id="2076136837"/>
            <p14:sldId id="2076136834"/>
            <p14:sldId id="2076136838"/>
            <p14:sldId id="261"/>
            <p14:sldId id="1599"/>
            <p14:sldId id="2076136880"/>
            <p14:sldId id="1600"/>
            <p14:sldId id="2076136881"/>
            <p14:sldId id="1601"/>
            <p14:sldId id="2076136882"/>
            <p14:sldId id="2076136883"/>
            <p14:sldId id="2076136884"/>
            <p14:sldId id="1758"/>
            <p14:sldId id="2284"/>
            <p14:sldId id="296"/>
            <p14:sldId id="2283"/>
            <p14:sldId id="1819"/>
            <p14:sldId id="2285"/>
            <p14:sldId id="1943"/>
            <p14:sldId id="1935"/>
            <p14:sldId id="2286"/>
            <p14:sldId id="2287"/>
            <p14:sldId id="2288"/>
            <p14:sldId id="1948"/>
            <p14:sldId id="1949"/>
            <p14:sldId id="2289"/>
            <p14:sldId id="2076136885"/>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F4FE"/>
    <a:srgbClr val="005A9E"/>
    <a:srgbClr val="2F2F2F"/>
    <a:srgbClr val="E6E6E6"/>
    <a:srgbClr val="FFFFFF"/>
    <a:srgbClr val="A6A6A6"/>
    <a:srgbClr val="00BCF2"/>
    <a:srgbClr val="787878"/>
    <a:srgbClr val="595959"/>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3342" autoAdjust="0"/>
  </p:normalViewPr>
  <p:slideViewPr>
    <p:cSldViewPr snapToGrid="0">
      <p:cViewPr varScale="1">
        <p:scale>
          <a:sx n="75" d="100"/>
          <a:sy n="75" d="100"/>
        </p:scale>
        <p:origin x="816"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3/24/2021 1:58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3/24/2021 1:58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microsoft.com/en-us/graph/permissions-reference" TargetMode="External"/><Relationship Id="rId4" Type="http://schemas.openxmlformats.org/officeDocument/2006/relationships/hyperlink" Target="https://developer.microsoft.com/en-us/graph/graph-explorer"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[This is an animated slide. Please show it in presentation mode]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[MAIN POINT TO LAND]</a:t>
            </a:r>
            <a:endParaRPr lang="es-419"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Microsoft Teams is a hub for teamwork, a chat-based workspace that enables teams to be more productive by giving them a single and secure location that brings together everything a team needs: chats, meetings, calls, files, and tools. Microsoft Teams is one place for all the needs your teams have.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delivers on four core promises to create a digital workspace for high performing teams.</a:t>
            </a:r>
            <a:endParaRPr lang="es-419"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[COMMUNICATE]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 Microsoft Teams solves for the </a:t>
            </a:r>
            <a:r>
              <a:rPr lang="en-US" sz="900" b="1" kern="1200" dirty="0">
                <a:solidFill>
                  <a:schemeClr val="tx1"/>
                </a:solidFill>
                <a:effectLst/>
                <a:latin typeface="Segoe UI Light" pitchFamily="34" charset="0"/>
                <a:ea typeface="+mn-ea"/>
                <a:cs typeface="+mn-cs"/>
              </a:rPr>
              <a:t>communication needs </a:t>
            </a:r>
            <a:r>
              <a:rPr lang="en-US" sz="900" kern="1200" dirty="0">
                <a:solidFill>
                  <a:schemeClr val="tx1"/>
                </a:solidFill>
                <a:effectLst/>
                <a:latin typeface="Segoe UI Light" pitchFamily="34" charset="0"/>
                <a:ea typeface="+mn-ea"/>
                <a:cs typeface="+mn-cs"/>
              </a:rPr>
              <a:t>of a diverse workforce.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Since preview, Microsoft Teams has evolved to include a complete meetings experience, as well as chat, voice and video -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use Teams for informal 1:1 or group chats – directly on your phone if you’re on the go. Or you can have an open conversation in a channel. This enables people to share information in a transparent way to accelerate decision making. And it's super easy to move from a chat into a face to face meeting, helping you to bridge geographical barriers.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[COLLABORATE]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When it comes to </a:t>
            </a:r>
            <a:r>
              <a:rPr lang="en-US" sz="900" b="1" kern="1200" dirty="0">
                <a:solidFill>
                  <a:schemeClr val="tx1"/>
                </a:solidFill>
                <a:effectLst/>
                <a:latin typeface="Segoe UI Light" pitchFamily="34" charset="0"/>
                <a:ea typeface="+mn-ea"/>
                <a:cs typeface="+mn-cs"/>
              </a:rPr>
              <a:t>collaboration</a:t>
            </a:r>
            <a:r>
              <a:rPr lang="en-US" sz="900" kern="1200" dirty="0">
                <a:solidFill>
                  <a:schemeClr val="tx1"/>
                </a:solidFill>
                <a:effectLst/>
                <a:latin typeface="Segoe UI Light" pitchFamily="34" charset="0"/>
                <a:ea typeface="+mn-ea"/>
                <a:cs typeface="+mn-cs"/>
              </a:rPr>
              <a:t>, the deep Office integration enables today’s multigenerational workforce to use the Office apps they are familiar with and love - Word, Excel, PowerPoint, OneNote, SharePoint, Planner, even Power BI - right within the context of Teams. Teams is unique in how we enable collaboration.</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Today, when you want somebody’s feedback, you send them the file via email, they store it locally with comments, you store it again…… it's a vicious cycle that results in v2, v3, v4 versions – and you have to jump between email and other apps to get the work done. Teams brings all the Office 365 services together – so that you can easily share and co-author files without the need for email attachments.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[CUSTOMIZE]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Many of you use other services than Office 365 as well which results in you having to jump between and spend time in disparate experiences. We built Teams to not only be the hub for Office 365 services, but for all the services and tools teams use on a day to day basis. So, you can </a:t>
            </a:r>
            <a:r>
              <a:rPr lang="en-US" sz="900" b="1" kern="1200" dirty="0">
                <a:solidFill>
                  <a:schemeClr val="tx1"/>
                </a:solidFill>
                <a:effectLst/>
                <a:latin typeface="Segoe UI Light" pitchFamily="34" charset="0"/>
                <a:ea typeface="+mn-ea"/>
                <a:cs typeface="+mn-cs"/>
              </a:rPr>
              <a:t>customize</a:t>
            </a:r>
            <a:r>
              <a:rPr lang="en-US" sz="900" kern="1200" dirty="0">
                <a:solidFill>
                  <a:schemeClr val="tx1"/>
                </a:solidFill>
                <a:effectLst/>
                <a:latin typeface="Segoe UI Light" pitchFamily="34" charset="0"/>
                <a:ea typeface="+mn-ea"/>
                <a:cs typeface="+mn-cs"/>
              </a:rPr>
              <a:t> Teams with tabs, connector and bots to include the apps and services you need - &lt;mention relevant 3rd party apps like GitHub and Trello that can be included in Teams&gt;– we have integrations with over 150 partners. For our developer community, we have also created an </a:t>
            </a:r>
            <a:r>
              <a:rPr lang="en-US" sz="900" b="1" kern="1200" dirty="0">
                <a:solidFill>
                  <a:schemeClr val="tx1"/>
                </a:solidFill>
                <a:effectLst/>
                <a:latin typeface="Segoe UI Light" pitchFamily="34" charset="0"/>
                <a:ea typeface="+mn-ea"/>
                <a:cs typeface="+mn-cs"/>
              </a:rPr>
              <a:t>extensible platform</a:t>
            </a:r>
            <a:r>
              <a:rPr lang="en-US" sz="900" kern="1200" dirty="0">
                <a:solidFill>
                  <a:schemeClr val="tx1"/>
                </a:solidFill>
                <a:effectLst/>
                <a:latin typeface="Segoe UI Light" pitchFamily="34" charset="0"/>
                <a:ea typeface="+mn-ea"/>
                <a:cs typeface="+mn-cs"/>
              </a:rPr>
              <a:t>, to enable building apps and to integrate with business processes.</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[WORK WITH CONFIDENCE]</a:t>
            </a:r>
            <a:endParaRPr lang="es-419"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Teams comes with the enterprise grade security, compliance and manageability that you expect from Office 365 which customers tell us is a huge value add for them.</a:t>
            </a:r>
            <a:endParaRPr lang="es-419"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513" rtl="0" eaLnBrk="1" fontAlgn="auto" latinLnBrk="0" hangingPunct="1">
              <a:lnSpc>
                <a:spcPct val="100000"/>
              </a:lnSpc>
              <a:spcBef>
                <a:spcPts val="0"/>
              </a:spcBef>
              <a:spcAft>
                <a:spcPts val="0"/>
              </a:spcAft>
              <a:buClrTx/>
              <a:buSzTx/>
              <a:buFontTx/>
              <a:buNone/>
              <a:tabLst/>
              <a:defRPr/>
            </a:pPr>
            <a:fld id="{19E01211-1A50-E143-827A-0DADEB0A41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51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9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33</a:t>
            </a:fld>
            <a:endParaRPr lang="en-US"/>
          </a:p>
        </p:txBody>
      </p:sp>
    </p:spTree>
    <p:extLst>
      <p:ext uri="{BB962C8B-B14F-4D97-AF65-F5344CB8AC3E}">
        <p14:creationId xmlns:p14="http://schemas.microsoft.com/office/powerpoint/2010/main" val="376593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7897BE-268E-43C5-8F9D-8782E3A0AFD5}" type="slidenum">
              <a:rPr lang="en-US" smtClean="0"/>
              <a:t>34</a:t>
            </a:fld>
            <a:endParaRPr lang="en-US"/>
          </a:p>
        </p:txBody>
      </p:sp>
    </p:spTree>
    <p:extLst>
      <p:ext uri="{BB962C8B-B14F-4D97-AF65-F5344CB8AC3E}">
        <p14:creationId xmlns:p14="http://schemas.microsoft.com/office/powerpoint/2010/main" val="94409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3/24/2021 1:58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86617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3828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SharePoint Patterns and Practices</a:t>
            </a:r>
          </a:p>
        </p:txBody>
      </p:sp>
      <p:sp>
        <p:nvSpPr>
          <p:cNvPr id="5" name="Footer Placeholder 4"/>
          <p:cNvSpPr>
            <a:spLocks noGrp="1"/>
          </p:cNvSpPr>
          <p:nvPr>
            <p:ph type="ftr" sz="quarter" idx="11"/>
          </p:nvPr>
        </p:nvSpPr>
        <p:spPr/>
        <p:txBody>
          <a:bodyPr/>
          <a:lstStyle/>
          <a:p>
            <a:pPr marL="571500"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5636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4258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3</a:t>
            </a:fld>
            <a:endParaRPr lang="en-US"/>
          </a:p>
        </p:txBody>
      </p:sp>
    </p:spTree>
    <p:extLst>
      <p:ext uri="{BB962C8B-B14F-4D97-AF65-F5344CB8AC3E}">
        <p14:creationId xmlns:p14="http://schemas.microsoft.com/office/powerpoint/2010/main" val="43019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https://docs.microsoft.com/en-us/graph/api/resources/team?view=graph-rest-1.0</a:t>
            </a:r>
            <a:endParaRPr lang="en-GB" dirty="0"/>
          </a:p>
          <a:p>
            <a:r>
              <a:rPr lang="en-GB" dirty="0">
                <a:hlinkClick r:id="rId4"/>
              </a:rPr>
              <a:t>https://developer.microsoft.com/en-us/graph/graph-explorer#</a:t>
            </a:r>
            <a:r>
              <a:rPr lang="en-GB" dirty="0"/>
              <a:t> </a:t>
            </a:r>
          </a:p>
          <a:p>
            <a:r>
              <a:rPr lang="en-GB" dirty="0">
                <a:hlinkClick r:id="rId5"/>
              </a:rPr>
              <a:t>https://docs.microsoft.com/en-us/graph/permissions-reference</a:t>
            </a:r>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10</a:t>
            </a:fld>
            <a:endParaRPr lang="en-US"/>
          </a:p>
        </p:txBody>
      </p:sp>
    </p:spTree>
    <p:extLst>
      <p:ext uri="{BB962C8B-B14F-4D97-AF65-F5344CB8AC3E}">
        <p14:creationId xmlns:p14="http://schemas.microsoft.com/office/powerpoint/2010/main" val="465115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D523ACA-F8B5-4D03-B594-D86FCD31A19F}" type="slidenum">
              <a:rPr lang="en-US" smtClean="0"/>
              <a:t>11</a:t>
            </a:fld>
            <a:endParaRPr lang="en-US"/>
          </a:p>
        </p:txBody>
      </p:sp>
    </p:spTree>
    <p:extLst>
      <p:ext uri="{BB962C8B-B14F-4D97-AF65-F5344CB8AC3E}">
        <p14:creationId xmlns:p14="http://schemas.microsoft.com/office/powerpoint/2010/main" val="3541480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36226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85161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7381723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Demo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77871-A1AA-4E33-B12B-929199C901D6}"/>
              </a:ext>
            </a:extLst>
          </p:cNvPr>
          <p:cNvPicPr>
            <a:picLocks noChangeAspect="1"/>
          </p:cNvPicPr>
          <p:nvPr userDrawn="1"/>
        </p:nvPicPr>
        <p:blipFill rotWithShape="1">
          <a:blip r:embed="rId3" cstate="print">
            <a:alphaModFix amt="67000"/>
            <a:extLst>
              <a:ext uri="{28A0092B-C50C-407E-A947-70E740481C1C}">
                <a14:useLocalDpi xmlns:a14="http://schemas.microsoft.com/office/drawing/2010/main"/>
              </a:ext>
            </a:extLst>
          </a:blip>
          <a:srcRect t="111" r="20173" b="58603"/>
          <a:stretch/>
        </p:blipFill>
        <p:spPr>
          <a:xfrm>
            <a:off x="3196563" y="1496052"/>
            <a:ext cx="9239912" cy="4876737"/>
          </a:xfrm>
          <a:prstGeom prst="rect">
            <a:avLst/>
          </a:prstGeom>
        </p:spPr>
      </p:pic>
      <p:sp>
        <p:nvSpPr>
          <p:cNvPr id="8" name="Title 1">
            <a:extLst>
              <a:ext uri="{FF2B5EF4-FFF2-40B4-BE49-F238E27FC236}">
                <a16:creationId xmlns:a16="http://schemas.microsoft.com/office/drawing/2014/main" id="{3D98EB9E-1EDD-4E31-8C66-2DB8A495CD58}"/>
              </a:ext>
            </a:extLst>
          </p:cNvPr>
          <p:cNvSpPr>
            <a:spLocks noGrp="1"/>
          </p:cNvSpPr>
          <p:nvPr>
            <p:ph type="title" hasCustomPrompt="1"/>
          </p:nvPr>
        </p:nvSpPr>
        <p:spPr>
          <a:xfrm>
            <a:off x="595914" y="2756585"/>
            <a:ext cx="6172107" cy="847540"/>
          </a:xfrm>
          <a:noFill/>
        </p:spPr>
        <p:txBody>
          <a:bodyPr wrap="square" lIns="0" tIns="0" rIns="0" bIns="0" anchor="b" anchorCtr="0">
            <a:spAutoFit/>
          </a:bodyPr>
          <a:lstStyle>
            <a:lvl1pPr>
              <a:defRPr sz="6119" b="1" spc="-51"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Isolated Webpart</a:t>
            </a:r>
          </a:p>
        </p:txBody>
      </p:sp>
    </p:spTree>
    <p:extLst>
      <p:ext uri="{BB962C8B-B14F-4D97-AF65-F5344CB8AC3E}">
        <p14:creationId xmlns:p14="http://schemas.microsoft.com/office/powerpoint/2010/main" val="2883174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24/03/2021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31421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680851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653353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6448025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61372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24/03/2021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68147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3" name="Rectangle 22"/>
          <p:cNvSpPr/>
          <p:nvPr userDrawn="1"/>
        </p:nvSpPr>
        <p:spPr>
          <a:xfrm>
            <a:off x="11328007" y="6543617"/>
            <a:ext cx="1108468" cy="453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1" name="Rectangle 20"/>
          <p:cNvSpPr/>
          <p:nvPr userDrawn="1"/>
        </p:nvSpPr>
        <p:spPr>
          <a:xfrm>
            <a:off x="0" y="6547390"/>
            <a:ext cx="12436475" cy="453222"/>
          </a:xfrm>
          <a:prstGeom prst="rect">
            <a:avLst/>
          </a:prstGeom>
          <a:solidFill>
            <a:srgbClr val="025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7" name="Rectangle 6"/>
          <p:cNvSpPr/>
          <p:nvPr userDrawn="1"/>
        </p:nvSpPr>
        <p:spPr>
          <a:xfrm>
            <a:off x="0" y="0"/>
            <a:ext cx="12436475" cy="84106"/>
          </a:xfrm>
          <a:prstGeom prst="rect">
            <a:avLst/>
          </a:prstGeom>
          <a:solidFill>
            <a:srgbClr val="00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2" name="Title 1"/>
          <p:cNvSpPr>
            <a:spLocks noGrp="1"/>
          </p:cNvSpPr>
          <p:nvPr>
            <p:ph type="title"/>
          </p:nvPr>
        </p:nvSpPr>
        <p:spPr>
          <a:xfrm>
            <a:off x="310912" y="84106"/>
            <a:ext cx="11939610" cy="521105"/>
          </a:xfrm>
        </p:spPr>
        <p:txBody>
          <a:bodyPr>
            <a:normAutofit/>
          </a:bodyPr>
          <a:lstStyle>
            <a:lvl1pPr>
              <a:defRPr sz="2448">
                <a:solidFill>
                  <a:srgbClr val="025498"/>
                </a:solidFill>
                <a:latin typeface="+mn-lt"/>
              </a:defRPr>
            </a:lvl1pPr>
          </a:lstStyle>
          <a:p>
            <a:r>
              <a:rPr lang="en-US" dirty="0"/>
              <a:t>Click to edit Master title style</a:t>
            </a:r>
          </a:p>
        </p:txBody>
      </p:sp>
    </p:spTree>
    <p:extLst>
      <p:ext uri="{BB962C8B-B14F-4D97-AF65-F5344CB8AC3E}">
        <p14:creationId xmlns:p14="http://schemas.microsoft.com/office/powerpoint/2010/main" val="31131579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3" name="Rectangle 2"/>
          <p:cNvSpPr/>
          <p:nvPr userDrawn="1"/>
        </p:nvSpPr>
        <p:spPr>
          <a:xfrm>
            <a:off x="0" y="6528223"/>
            <a:ext cx="12433982" cy="466302"/>
          </a:xfrm>
          <a:prstGeom prst="rect">
            <a:avLst/>
          </a:prstGeom>
          <a:solidFill>
            <a:srgbClr val="022A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pic>
        <p:nvPicPr>
          <p:cNvPr id="14" name="Picture 13"/>
          <p:cNvPicPr>
            <a:picLocks noChangeAspect="1"/>
          </p:cNvPicPr>
          <p:nvPr userDrawn="1"/>
        </p:nvPicPr>
        <p:blipFill rotWithShape="1">
          <a:blip r:embed="rId2">
            <a:extLst>
              <a:ext uri="{28A0092B-C50C-407E-A947-70E740481C1C}">
                <a14:useLocalDpi xmlns:a14="http://schemas.microsoft.com/office/drawing/2010/main" val="0"/>
              </a:ext>
            </a:extLst>
          </a:blip>
          <a:srcRect l="11431" t="9973" b="9206"/>
          <a:stretch/>
        </p:blipFill>
        <p:spPr>
          <a:xfrm>
            <a:off x="0" y="-19429"/>
            <a:ext cx="12436475" cy="6391304"/>
          </a:xfrm>
          <a:prstGeom prst="rect">
            <a:avLst/>
          </a:prstGeom>
        </p:spPr>
      </p:pic>
      <p:sp>
        <p:nvSpPr>
          <p:cNvPr id="15" name="Rectangle 14"/>
          <p:cNvSpPr/>
          <p:nvPr userDrawn="1"/>
        </p:nvSpPr>
        <p:spPr>
          <a:xfrm>
            <a:off x="-2493" y="0"/>
            <a:ext cx="12436475" cy="6554449"/>
          </a:xfrm>
          <a:prstGeom prst="rect">
            <a:avLst/>
          </a:prstGeom>
          <a:gradFill rotWithShape="1">
            <a:gsLst>
              <a:gs pos="0">
                <a:srgbClr val="02246B">
                  <a:alpha val="69000"/>
                </a:srgbClr>
              </a:gs>
              <a:gs pos="100000">
                <a:srgbClr val="025498"/>
              </a:gs>
            </a:gsLst>
            <a:lin ang="5400000" scaled="1"/>
          </a:gradFill>
          <a:ln w="9525" cap="flat" cmpd="sng" algn="ctr">
            <a:noFill/>
            <a:prstDash val="solid"/>
          </a:ln>
          <a:effectLst/>
        </p:spPr>
        <p:txBody>
          <a:bodyPr rtlCol="0" anchor="ctr"/>
          <a:lstStyle/>
          <a:p>
            <a:pPr algn="ctr">
              <a:defRPr/>
            </a:pPr>
            <a:endParaRPr lang="en-US" sz="1836" kern="0">
              <a:solidFill>
                <a:prstClr val="white"/>
              </a:solidFill>
            </a:endParaRPr>
          </a:p>
        </p:txBody>
      </p:sp>
      <p:sp>
        <p:nvSpPr>
          <p:cNvPr id="24" name="Title 1"/>
          <p:cNvSpPr>
            <a:spLocks noGrp="1"/>
          </p:cNvSpPr>
          <p:nvPr>
            <p:ph type="ctrTitle" hasCustomPrompt="1"/>
          </p:nvPr>
        </p:nvSpPr>
        <p:spPr>
          <a:xfrm>
            <a:off x="1314631" y="3637763"/>
            <a:ext cx="7708559" cy="1512025"/>
          </a:xfrm>
        </p:spPr>
        <p:txBody>
          <a:bodyPr anchor="ctr">
            <a:normAutofit/>
          </a:bodyPr>
          <a:lstStyle>
            <a:lvl1pPr algn="l">
              <a:defRPr sz="3264">
                <a:solidFill>
                  <a:srgbClr val="33D8FF"/>
                </a:solidFill>
                <a:latin typeface="Arial Black" panose="020B0A04020102020204" pitchFamily="34" charset="0"/>
              </a:defRPr>
            </a:lvl1pPr>
          </a:lstStyle>
          <a:p>
            <a:r>
              <a:rPr lang="en-US" dirty="0"/>
              <a:t>CLICK TO EDIT MASTER TITLE STYLE</a:t>
            </a:r>
          </a:p>
        </p:txBody>
      </p:sp>
      <p:cxnSp>
        <p:nvCxnSpPr>
          <p:cNvPr id="26" name="Straight Connector 25"/>
          <p:cNvCxnSpPr/>
          <p:nvPr userDrawn="1"/>
        </p:nvCxnSpPr>
        <p:spPr>
          <a:xfrm>
            <a:off x="1081447" y="3956017"/>
            <a:ext cx="0" cy="847424"/>
          </a:xfrm>
          <a:prstGeom prst="line">
            <a:avLst/>
          </a:prstGeom>
          <a:ln w="76200">
            <a:solidFill>
              <a:srgbClr val="00C1FF"/>
            </a:solidFill>
          </a:ln>
        </p:spPr>
        <p:style>
          <a:lnRef idx="1">
            <a:schemeClr val="accent1"/>
          </a:lnRef>
          <a:fillRef idx="0">
            <a:schemeClr val="accent1"/>
          </a:fillRef>
          <a:effectRef idx="0">
            <a:schemeClr val="accent1"/>
          </a:effectRef>
          <a:fontRef idx="minor">
            <a:schemeClr val="tx1"/>
          </a:fontRef>
        </p:style>
      </p:cxnSp>
      <p:pic>
        <p:nvPicPr>
          <p:cNvPr id="9" name="MS logo gray - EMF">
            <a:extLst>
              <a:ext uri="{FF2B5EF4-FFF2-40B4-BE49-F238E27FC236}">
                <a16:creationId xmlns:a16="http://schemas.microsoft.com/office/drawing/2014/main" id="{50806DC7-0DC6-43F3-847B-EB77EF27249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0908197" y="6677821"/>
            <a:ext cx="1206257" cy="258307"/>
          </a:xfrm>
          <a:prstGeom prst="rect">
            <a:avLst/>
          </a:prstGeom>
        </p:spPr>
      </p:pic>
    </p:spTree>
    <p:extLst>
      <p:ext uri="{BB962C8B-B14F-4D97-AF65-F5344CB8AC3E}">
        <p14:creationId xmlns:p14="http://schemas.microsoft.com/office/powerpoint/2010/main" val="241888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slideLayout" Target="../slideLayouts/slideLayout43.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42" Type="http://schemas.openxmlformats.org/officeDocument/2006/relationships/slideLayout" Target="../slideLayouts/slideLayout46.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41" Type="http://schemas.openxmlformats.org/officeDocument/2006/relationships/slideLayout" Target="../slideLayouts/slideLayout45.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slideLayout" Target="../slideLayouts/slideLayout44.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4" Type="http://schemas.openxmlformats.org/officeDocument/2006/relationships/image" Target="../media/image1.emf"/><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 Id="rId4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82" r:id="rId31"/>
    <p:sldLayoutId id="2147484583" r:id="rId32"/>
    <p:sldLayoutId id="2147484584" r:id="rId33"/>
    <p:sldLayoutId id="2147484585" r:id="rId34"/>
    <p:sldLayoutId id="2147484586" r:id="rId35"/>
    <p:sldLayoutId id="2147484587" r:id="rId36"/>
    <p:sldLayoutId id="2147484588" r:id="rId37"/>
    <p:sldLayoutId id="2147484589" r:id="rId38"/>
    <p:sldLayoutId id="2147484590" r:id="rId39"/>
    <p:sldLayoutId id="2147484591" r:id="rId40"/>
    <p:sldLayoutId id="2147484592" r:id="rId41"/>
    <p:sldLayoutId id="2147484593" r:id="rId4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graph/api/resources/team?view=graph-rest-1.0" TargetMode="External"/><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graph.microsoft.com/v1.0/sites/jpower4mvp.sharepoint.com:/sites/SPFxTraining" TargetMode="Externa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5.jpeg"/><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hyperlink" Target="https://yammer.com/api" TargetMode="External"/><Relationship Id="rId3" Type="http://schemas.openxmlformats.org/officeDocument/2006/relationships/hyperlink" Target="https://graph.windows.net/" TargetMode="External"/><Relationship Id="rId7" Type="http://schemas.openxmlformats.org/officeDocument/2006/relationships/hyperlink" Target="https://onenote.com/api" TargetMode="External"/><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hyperlink" Target="https://tenant-my.sharepoint.com/_api" TargetMode="External"/><Relationship Id="rId5" Type="http://schemas.openxmlformats.org/officeDocument/2006/relationships/hyperlink" Target="https://tenant.sharepoint.com/_api" TargetMode="External"/><Relationship Id="rId4" Type="http://schemas.openxmlformats.org/officeDocument/2006/relationships/hyperlink" Target="https://outlook.office365.com/api" TargetMode="External"/><Relationship Id="rId9" Type="http://schemas.openxmlformats.org/officeDocument/2006/relationships/hyperlink" Target="https://tenant.sharepoint.com/portal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png"/><Relationship Id="rId3" Type="http://schemas.openxmlformats.org/officeDocument/2006/relationships/image" Target="../media/image40.jpeg"/><Relationship Id="rId7" Type="http://schemas.openxmlformats.org/officeDocument/2006/relationships/image" Target="../media/image44.tiff"/><Relationship Id="rId12" Type="http://schemas.openxmlformats.org/officeDocument/2006/relationships/image" Target="../media/image49.jpeg"/><Relationship Id="rId17"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53.png"/><Relationship Id="rId1" Type="http://schemas.openxmlformats.org/officeDocument/2006/relationships/slideLayout" Target="../slideLayouts/slideLayout45.xml"/><Relationship Id="rId6" Type="http://schemas.openxmlformats.org/officeDocument/2006/relationships/image" Target="../media/image43.tiff"/><Relationship Id="rId11" Type="http://schemas.openxmlformats.org/officeDocument/2006/relationships/image" Target="../media/image48.jpeg"/><Relationship Id="rId5" Type="http://schemas.openxmlformats.org/officeDocument/2006/relationships/image" Target="../media/image42.tiff"/><Relationship Id="rId15" Type="http://schemas.openxmlformats.org/officeDocument/2006/relationships/image" Target="../media/image52.jpeg"/><Relationship Id="rId10" Type="http://schemas.openxmlformats.org/officeDocument/2006/relationships/image" Target="../media/image47.jpe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jpe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1.xml"/><Relationship Id="rId1" Type="http://schemas.openxmlformats.org/officeDocument/2006/relationships/slideLayout" Target="../slideLayouts/slideLayout45.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5.xml"/><Relationship Id="rId5" Type="http://schemas.openxmlformats.org/officeDocument/2006/relationships/image" Target="../media/image61.png"/><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dmin.teams.microsoft.com/" TargetMode="Externa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3.emf"/><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45.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 Id="rId9"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9.emf"/><Relationship Id="rId7" Type="http://schemas.openxmlformats.org/officeDocument/2006/relationships/image" Target="../media/image66.emf"/><Relationship Id="rId2" Type="http://schemas.openxmlformats.org/officeDocument/2006/relationships/notesSlide" Target="../notesSlides/notesSlide15.xml"/><Relationship Id="rId1" Type="http://schemas.openxmlformats.org/officeDocument/2006/relationships/slideLayout" Target="../slideLayouts/slideLayout45.xml"/><Relationship Id="rId6" Type="http://schemas.openxmlformats.org/officeDocument/2006/relationships/image" Target="../media/image63.emf"/><Relationship Id="rId5" Type="http://schemas.openxmlformats.org/officeDocument/2006/relationships/image" Target="../media/image70.jpe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5.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4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5.svg"/><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36.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77.svg"/><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9029776" cy="1072425"/>
          </a:xfrm>
        </p:spPr>
        <p:txBody>
          <a:bodyPr/>
          <a:lstStyle/>
          <a:p>
            <a:r>
              <a:rPr lang="en-GB" sz="4500" dirty="0"/>
              <a:t>SharePoint Framework - Day 3</a:t>
            </a:r>
            <a:endParaRPr lang="en-US" sz="45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352550"/>
          </a:xfrm>
        </p:spPr>
        <p:txBody>
          <a:bodyPr/>
          <a:lstStyle/>
          <a:p>
            <a:pPr>
              <a:lnSpc>
                <a:spcPct val="150000"/>
              </a:lnSpc>
            </a:pPr>
            <a:r>
              <a:rPr lang="en-US" dirty="0">
                <a:solidFill>
                  <a:schemeClr val="tx1">
                    <a:lumMod val="65000"/>
                    <a:lumOff val="35000"/>
                  </a:schemeClr>
                </a:solidFill>
              </a:rPr>
              <a:t>API Permissions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411288"/>
            <a:ext cx="11458575" cy="3262312"/>
          </a:xfrm>
        </p:spPr>
        <p:txBody>
          <a:bodyPr>
            <a:noAutofit/>
          </a:bodyPr>
          <a:lstStyle/>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To consume Microsoft Graph or any other third-party REST API, you need to explicitly declare the permission requirements from an OAuth perspective in the manifest of your solution.</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In the SharePoint Framework v.1.4.1 or later, you can do that by configuring the </a:t>
            </a:r>
            <a:r>
              <a:rPr lang="en-US" sz="1632" b="1" dirty="0" err="1">
                <a:latin typeface="Calibri" panose="020F0502020204030204" pitchFamily="34" charset="0"/>
                <a:cs typeface="Calibri" panose="020F0502020204030204" pitchFamily="34" charset="0"/>
              </a:rPr>
              <a:t>webApiPermissionRequests</a:t>
            </a:r>
            <a:r>
              <a:rPr lang="en-US" sz="1632" dirty="0">
                <a:latin typeface="Calibri" panose="020F0502020204030204" pitchFamily="34" charset="0"/>
                <a:cs typeface="Calibri" panose="020F0502020204030204" pitchFamily="34" charset="0"/>
              </a:rPr>
              <a:t> property in the </a:t>
            </a:r>
            <a:r>
              <a:rPr lang="en-US" sz="1632" b="1" dirty="0">
                <a:latin typeface="Calibri" panose="020F0502020204030204" pitchFamily="34" charset="0"/>
                <a:cs typeface="Calibri" panose="020F0502020204030204" pitchFamily="34" charset="0"/>
              </a:rPr>
              <a:t>package-</a:t>
            </a:r>
            <a:r>
              <a:rPr lang="en-US" sz="1632" b="1" dirty="0" err="1">
                <a:latin typeface="Calibri" panose="020F0502020204030204" pitchFamily="34" charset="0"/>
                <a:cs typeface="Calibri" panose="020F0502020204030204" pitchFamily="34" charset="0"/>
              </a:rPr>
              <a:t>solution.json</a:t>
            </a:r>
            <a:r>
              <a:rPr lang="en-US" sz="1632" b="1" dirty="0">
                <a:latin typeface="Calibri" panose="020F0502020204030204" pitchFamily="34" charset="0"/>
                <a:cs typeface="Calibri" panose="020F0502020204030204" pitchFamily="34" charset="0"/>
              </a:rPr>
              <a:t> </a:t>
            </a:r>
            <a:r>
              <a:rPr lang="en-US" sz="1632" dirty="0">
                <a:latin typeface="Calibri" panose="020F0502020204030204" pitchFamily="34" charset="0"/>
                <a:cs typeface="Calibri" panose="020F0502020204030204" pitchFamily="34" charset="0"/>
              </a:rPr>
              <a:t>under the config folder of the solution. </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Microsoft Graph permission names follow a simple </a:t>
            </a:r>
            <a:r>
              <a:rPr lang="en-US" sz="1632" b="1" dirty="0">
                <a:latin typeface="Calibri" panose="020F0502020204030204" pitchFamily="34" charset="0"/>
                <a:cs typeface="Calibri" panose="020F0502020204030204" pitchFamily="34" charset="0"/>
              </a:rPr>
              <a:t>pattern: </a:t>
            </a:r>
            <a:r>
              <a:rPr lang="en-US" sz="1632" b="1" dirty="0" err="1">
                <a:latin typeface="Calibri" panose="020F0502020204030204" pitchFamily="34" charset="0"/>
                <a:cs typeface="Calibri" panose="020F0502020204030204" pitchFamily="34" charset="0"/>
              </a:rPr>
              <a:t>resource.operation.constraint..Read</a:t>
            </a:r>
            <a:r>
              <a:rPr lang="en-US" sz="1632" b="1" dirty="0">
                <a:latin typeface="Calibri" panose="020F0502020204030204" pitchFamily="34" charset="0"/>
                <a:cs typeface="Calibri" panose="020F0502020204030204" pitchFamily="34" charset="0"/>
              </a:rPr>
              <a:t> </a:t>
            </a:r>
            <a:r>
              <a:rPr lang="en-US" sz="1632" dirty="0">
                <a:latin typeface="Calibri" panose="020F0502020204030204" pitchFamily="34" charset="0"/>
                <a:cs typeface="Calibri" panose="020F0502020204030204" pitchFamily="34" charset="0"/>
              </a:rPr>
              <a:t>grants permission to read the profile of the signed-in user.</a:t>
            </a:r>
          </a:p>
          <a:p>
            <a:pPr algn="just">
              <a:lnSpc>
                <a:spcPct val="130000"/>
              </a:lnSpc>
              <a:buFont typeface="Wingdings" panose="05000000000000000000" pitchFamily="2" charset="2"/>
              <a:buChar char="ü"/>
            </a:pPr>
            <a:r>
              <a:rPr lang="en-US" sz="1632" b="1" dirty="0" err="1">
                <a:latin typeface="Calibri" panose="020F0502020204030204" pitchFamily="34" charset="0"/>
                <a:cs typeface="Calibri" panose="020F0502020204030204" pitchFamily="34" charset="0"/>
              </a:rPr>
              <a:t>User.ReadWrite</a:t>
            </a:r>
            <a:r>
              <a:rPr lang="en-US" sz="1632" b="1" dirty="0">
                <a:latin typeface="Calibri" panose="020F0502020204030204" pitchFamily="34" charset="0"/>
                <a:cs typeface="Calibri" panose="020F0502020204030204" pitchFamily="34" charset="0"/>
              </a:rPr>
              <a:t> </a:t>
            </a:r>
            <a:r>
              <a:rPr lang="en-US" sz="1632" dirty="0">
                <a:latin typeface="Calibri" panose="020F0502020204030204" pitchFamily="34" charset="0"/>
                <a:cs typeface="Calibri" panose="020F0502020204030204" pitchFamily="34" charset="0"/>
              </a:rPr>
              <a:t>grants permission to read and modify the profile of the signed-in user and </a:t>
            </a:r>
          </a:p>
          <a:p>
            <a:pPr algn="just">
              <a:lnSpc>
                <a:spcPct val="130000"/>
              </a:lnSpc>
              <a:buFont typeface="Wingdings" panose="05000000000000000000" pitchFamily="2" charset="2"/>
              <a:buChar char="ü"/>
            </a:pPr>
            <a:r>
              <a:rPr lang="en-US" sz="1632" b="1" dirty="0" err="1">
                <a:latin typeface="Calibri" panose="020F0502020204030204" pitchFamily="34" charset="0"/>
                <a:cs typeface="Calibri" panose="020F0502020204030204" pitchFamily="34" charset="0"/>
              </a:rPr>
              <a:t>Mail.Send</a:t>
            </a:r>
            <a:r>
              <a:rPr lang="en-US" sz="1632" b="1" dirty="0">
                <a:latin typeface="Calibri" panose="020F0502020204030204" pitchFamily="34" charset="0"/>
                <a:cs typeface="Calibri" panose="020F0502020204030204" pitchFamily="34" charset="0"/>
              </a:rPr>
              <a:t> </a:t>
            </a:r>
            <a:r>
              <a:rPr lang="en-US" sz="1632" dirty="0">
                <a:latin typeface="Calibri" panose="020F0502020204030204" pitchFamily="34" charset="0"/>
                <a:cs typeface="Calibri" panose="020F0502020204030204" pitchFamily="34" charset="0"/>
              </a:rPr>
              <a:t>grants permission to send mail on behalf of the signed-in user.</a:t>
            </a:r>
          </a:p>
        </p:txBody>
      </p:sp>
      <p:sp>
        <p:nvSpPr>
          <p:cNvPr id="4" name="Rectangle 3">
            <a:extLst>
              <a:ext uri="{FF2B5EF4-FFF2-40B4-BE49-F238E27FC236}">
                <a16:creationId xmlns:a16="http://schemas.microsoft.com/office/drawing/2014/main" id="{93C6A30B-E133-4D87-AB72-BC8ADB3FC84D}"/>
              </a:ext>
            </a:extLst>
          </p:cNvPr>
          <p:cNvSpPr/>
          <p:nvPr/>
        </p:nvSpPr>
        <p:spPr>
          <a:xfrm>
            <a:off x="1208891" y="4673930"/>
            <a:ext cx="7661754" cy="1631122"/>
          </a:xfrm>
          <a:prstGeom prst="rect">
            <a:avLst/>
          </a:prstGeom>
        </p:spPr>
        <p:txBody>
          <a:bodyPr wrap="square">
            <a:spAutoFit/>
          </a:bodyPr>
          <a:lstStyle/>
          <a:p>
            <a:r>
              <a:rPr lang="en-GB" sz="1632" i="1" dirty="0">
                <a:solidFill>
                  <a:srgbClr val="135051"/>
                </a:solidFill>
              </a:rPr>
              <a:t>"</a:t>
            </a:r>
            <a:r>
              <a:rPr lang="en-GB" sz="1632" i="1" dirty="0" err="1">
                <a:solidFill>
                  <a:srgbClr val="135051"/>
                </a:solidFill>
              </a:rPr>
              <a:t>webApiPermissionRequests</a:t>
            </a:r>
            <a:r>
              <a:rPr lang="en-GB" sz="1632" i="1" dirty="0">
                <a:solidFill>
                  <a:srgbClr val="135051"/>
                </a:solidFill>
              </a:rPr>
              <a:t>": [</a:t>
            </a:r>
          </a:p>
          <a:p>
            <a:r>
              <a:rPr lang="en-GB" sz="1632" i="1" dirty="0">
                <a:solidFill>
                  <a:srgbClr val="135051"/>
                </a:solidFill>
              </a:rPr>
              <a:t>      {</a:t>
            </a:r>
          </a:p>
          <a:p>
            <a:r>
              <a:rPr lang="en-GB" sz="1632" i="1" dirty="0">
                <a:solidFill>
                  <a:srgbClr val="135051"/>
                </a:solidFill>
              </a:rPr>
              <a:t>        "resource": "Microsoft Graph",</a:t>
            </a:r>
          </a:p>
          <a:p>
            <a:r>
              <a:rPr lang="en-GB" sz="1632" i="1" dirty="0">
                <a:solidFill>
                  <a:srgbClr val="135051"/>
                </a:solidFill>
              </a:rPr>
              <a:t>        "scope": "</a:t>
            </a:r>
            <a:r>
              <a:rPr lang="en-GB" sz="1632" i="1" dirty="0" err="1">
                <a:solidFill>
                  <a:srgbClr val="135051"/>
                </a:solidFill>
              </a:rPr>
              <a:t>User.ReadBasic.All</a:t>
            </a:r>
            <a:r>
              <a:rPr lang="en-GB" sz="1632" i="1" dirty="0">
                <a:solidFill>
                  <a:srgbClr val="135051"/>
                </a:solidFill>
              </a:rPr>
              <a:t>"</a:t>
            </a:r>
          </a:p>
          <a:p>
            <a:r>
              <a:rPr lang="en-GB" sz="1632" i="1" dirty="0">
                <a:solidFill>
                  <a:srgbClr val="135051"/>
                </a:solidFill>
              </a:rPr>
              <a:t>      }</a:t>
            </a:r>
          </a:p>
          <a:p>
            <a:r>
              <a:rPr lang="en-GB" sz="1632" i="1" dirty="0">
                <a:solidFill>
                  <a:srgbClr val="135051"/>
                </a:solidFill>
              </a:rPr>
              <a:t>    ]</a:t>
            </a:r>
          </a:p>
        </p:txBody>
      </p:sp>
      <p:sp>
        <p:nvSpPr>
          <p:cNvPr id="5" name="Rectangle 4">
            <a:extLst>
              <a:ext uri="{FF2B5EF4-FFF2-40B4-BE49-F238E27FC236}">
                <a16:creationId xmlns:a16="http://schemas.microsoft.com/office/drawing/2014/main" id="{5096024D-9AEC-4058-A00B-DD85810F2DBC}"/>
              </a:ext>
            </a:extLst>
          </p:cNvPr>
          <p:cNvSpPr/>
          <p:nvPr/>
        </p:nvSpPr>
        <p:spPr>
          <a:xfrm>
            <a:off x="502647" y="6086496"/>
            <a:ext cx="10724937" cy="382308"/>
          </a:xfrm>
          <a:prstGeom prst="rect">
            <a:avLst/>
          </a:prstGeom>
        </p:spPr>
        <p:txBody>
          <a:bodyPr wrap="square">
            <a:spAutoFit/>
          </a:bodyPr>
          <a:lstStyle/>
          <a:p>
            <a:r>
              <a:rPr lang="en-GB" sz="1836" dirty="0">
                <a:hlinkClick r:id="rId3"/>
              </a:rPr>
              <a:t>https://docs.microsoft.com/en-us/graph/api/resources/team?view=graph-rest-1.0</a:t>
            </a:r>
            <a:endParaRPr lang="en-GB" sz="1836" dirty="0"/>
          </a:p>
        </p:txBody>
      </p:sp>
    </p:spTree>
    <p:extLst>
      <p:ext uri="{BB962C8B-B14F-4D97-AF65-F5344CB8AC3E}">
        <p14:creationId xmlns:p14="http://schemas.microsoft.com/office/powerpoint/2010/main" val="1490975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C3BB9-9152-4B58-9E79-7FBF56E28A1B}"/>
              </a:ext>
            </a:extLst>
          </p:cNvPr>
          <p:cNvSpPr>
            <a:spLocks noGrp="1"/>
          </p:cNvSpPr>
          <p:nvPr>
            <p:ph type="title" idx="4294967295"/>
          </p:nvPr>
        </p:nvSpPr>
        <p:spPr>
          <a:xfrm>
            <a:off x="661870" y="373063"/>
            <a:ext cx="10063279" cy="1350962"/>
          </a:xfrm>
        </p:spPr>
        <p:txBody>
          <a:bodyPr/>
          <a:lstStyle/>
          <a:p>
            <a:r>
              <a:rPr lang="en-GB" dirty="0"/>
              <a:t>API access</a:t>
            </a:r>
          </a:p>
        </p:txBody>
      </p:sp>
      <p:pic>
        <p:nvPicPr>
          <p:cNvPr id="4" name="Picture 3">
            <a:extLst>
              <a:ext uri="{FF2B5EF4-FFF2-40B4-BE49-F238E27FC236}">
                <a16:creationId xmlns:a16="http://schemas.microsoft.com/office/drawing/2014/main" id="{B5BF871A-77FB-4425-83E3-2E4DC43BDB0E}"/>
              </a:ext>
            </a:extLst>
          </p:cNvPr>
          <p:cNvPicPr>
            <a:picLocks noChangeAspect="1"/>
          </p:cNvPicPr>
          <p:nvPr/>
        </p:nvPicPr>
        <p:blipFill>
          <a:blip r:embed="rId3"/>
          <a:stretch>
            <a:fillRect/>
          </a:stretch>
        </p:blipFill>
        <p:spPr>
          <a:xfrm>
            <a:off x="661871" y="2024635"/>
            <a:ext cx="10213656" cy="3343519"/>
          </a:xfrm>
          <a:prstGeom prst="rect">
            <a:avLst/>
          </a:prstGeom>
        </p:spPr>
      </p:pic>
    </p:spTree>
    <p:extLst>
      <p:ext uri="{BB962C8B-B14F-4D97-AF65-F5344CB8AC3E}">
        <p14:creationId xmlns:p14="http://schemas.microsoft.com/office/powerpoint/2010/main" val="27086663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4A75-0D06-4FC0-82D1-7DD2BB2F21E5}"/>
              </a:ext>
            </a:extLst>
          </p:cNvPr>
          <p:cNvSpPr>
            <a:spLocks noGrp="1"/>
          </p:cNvSpPr>
          <p:nvPr>
            <p:ph type="title"/>
          </p:nvPr>
        </p:nvSpPr>
        <p:spPr>
          <a:xfrm>
            <a:off x="596711" y="2970170"/>
            <a:ext cx="7046969" cy="633954"/>
          </a:xfrm>
        </p:spPr>
        <p:txBody>
          <a:bodyPr/>
          <a:lstStyle/>
          <a:p>
            <a:r>
              <a:rPr lang="en-GB" sz="4488" dirty="0">
                <a:solidFill>
                  <a:schemeClr val="tx1">
                    <a:lumMod val="65000"/>
                    <a:lumOff val="35000"/>
                  </a:schemeClr>
                </a:solidFill>
              </a:rPr>
              <a:t>Isolated Webparts</a:t>
            </a:r>
          </a:p>
        </p:txBody>
      </p:sp>
    </p:spTree>
    <p:extLst>
      <p:ext uri="{BB962C8B-B14F-4D97-AF65-F5344CB8AC3E}">
        <p14:creationId xmlns:p14="http://schemas.microsoft.com/office/powerpoint/2010/main" val="68289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Why Isolated web parts?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a:xfrm>
            <a:off x="504837" y="1300585"/>
            <a:ext cx="11459099" cy="5148024"/>
          </a:xfrm>
        </p:spPr>
        <p:txBody>
          <a:bodyPr>
            <a:noAutofit/>
          </a:bodyPr>
          <a:lstStyle/>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To allow your SharePoint Framework solutions to securely access APIs secured with Azure AD, you can use the API management to specify which APIs can be accessed by scripts in your tenant and with which permissions. </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Using the SharePoint Framework, you can easily retrieve an access token for the specific API. </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While it significantly simplifies communicating with APIs secured with Azure AD, it allows all scripts, not just specific SharePoint Framework solutions, to obtain an access token for any of the approved APIs. If one of the scripts you use in your tenant was exploited, then it could access any of the approved APIs on behalf of the current user.</a:t>
            </a:r>
          </a:p>
          <a:p>
            <a:pPr marL="0" indent="0" algn="just">
              <a:lnSpc>
                <a:spcPct val="130000"/>
              </a:lnSpc>
              <a:buNone/>
            </a:pPr>
            <a:endParaRPr lang="en-US" sz="1632" dirty="0">
              <a:latin typeface="Calibri" panose="020F0502020204030204" pitchFamily="34" charset="0"/>
              <a:cs typeface="Calibri" panose="020F0502020204030204" pitchFamily="34" charset="0"/>
            </a:endParaRPr>
          </a:p>
          <a:p>
            <a:pPr algn="just">
              <a:lnSpc>
                <a:spcPct val="130000"/>
              </a:lnSpc>
              <a:buFont typeface="Wingdings" panose="05000000000000000000" pitchFamily="2" charset="2"/>
              <a:buChar char="ü"/>
            </a:pPr>
            <a:r>
              <a:rPr lang="en-US" sz="1632" b="1" dirty="0">
                <a:latin typeface="Calibri" panose="020F0502020204030204" pitchFamily="34" charset="0"/>
                <a:cs typeface="Calibri" panose="020F0502020204030204" pitchFamily="34" charset="0"/>
              </a:rPr>
              <a:t>SharePoint Framework v1.8.0</a:t>
            </a:r>
            <a:r>
              <a:rPr lang="en-US" sz="1632" dirty="0">
                <a:latin typeface="Calibri" panose="020F0502020204030204" pitchFamily="34" charset="0"/>
                <a:cs typeface="Calibri" panose="020F0502020204030204" pitchFamily="34" charset="0"/>
              </a:rPr>
              <a:t> onwards has addressed this situation by introducing isolated web parts</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Isolated web parts introduce a new way to isolate access to APIs secured with Azure AD and ensure that only specific SharePoint Framework web parts are allowed to obtain an access token for the particular API.</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If your web part requires permission to access any backend API or Graph, it is strongly recommended to have the web part isolated.</a:t>
            </a:r>
          </a:p>
          <a:p>
            <a:pPr algn="just">
              <a:lnSpc>
                <a:spcPct val="130000"/>
              </a:lnSpc>
              <a:buFont typeface="Wingdings" panose="05000000000000000000" pitchFamily="2" charset="2"/>
              <a:buChar char="ü"/>
            </a:pPr>
            <a:r>
              <a:rPr lang="en-US" sz="1632" dirty="0">
                <a:latin typeface="Calibri" panose="020F0502020204030204" pitchFamily="34" charset="0"/>
                <a:cs typeface="Calibri" panose="020F0502020204030204" pitchFamily="34" charset="0"/>
              </a:rPr>
              <a:t>We should protect the access token which is used behind the scenes and make sure that no other script on the page will piggy-back the permissions we are using. Isolated web part is one step towards handling security concerns.</a:t>
            </a:r>
          </a:p>
        </p:txBody>
      </p:sp>
    </p:spTree>
    <p:extLst>
      <p:ext uri="{BB962C8B-B14F-4D97-AF65-F5344CB8AC3E}">
        <p14:creationId xmlns:p14="http://schemas.microsoft.com/office/powerpoint/2010/main" val="382520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pic>
        <p:nvPicPr>
          <p:cNvPr id="11" name="Picture 10">
            <a:extLst>
              <a:ext uri="{FF2B5EF4-FFF2-40B4-BE49-F238E27FC236}">
                <a16:creationId xmlns:a16="http://schemas.microsoft.com/office/drawing/2014/main" id="{E29A9975-6165-4B04-866B-D8D4323217D9}"/>
              </a:ext>
            </a:extLst>
          </p:cNvPr>
          <p:cNvPicPr>
            <a:picLocks noChangeAspect="1"/>
          </p:cNvPicPr>
          <p:nvPr/>
        </p:nvPicPr>
        <p:blipFill>
          <a:blip r:embed="rId2"/>
          <a:stretch>
            <a:fillRect/>
          </a:stretch>
        </p:blipFill>
        <p:spPr>
          <a:xfrm>
            <a:off x="1040346" y="1025958"/>
            <a:ext cx="10355783" cy="5556762"/>
          </a:xfrm>
          <a:prstGeom prst="rect">
            <a:avLst/>
          </a:prstGeom>
        </p:spPr>
      </p:pic>
    </p:spTree>
    <p:extLst>
      <p:ext uri="{BB962C8B-B14F-4D97-AF65-F5344CB8AC3E}">
        <p14:creationId xmlns:p14="http://schemas.microsoft.com/office/powerpoint/2010/main" val="4285960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lstStyle/>
          <a:p>
            <a:r>
              <a:rPr lang="en-US" dirty="0">
                <a:solidFill>
                  <a:schemeClr val="tx1">
                    <a:lumMod val="65000"/>
                    <a:lumOff val="35000"/>
                  </a:schemeClr>
                </a:solidFill>
              </a:rPr>
              <a:t>Isolated web parts benefits</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7" y="1300585"/>
            <a:ext cx="11459099" cy="5148024"/>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30000"/>
              </a:lnSpc>
              <a:buFont typeface="Wingdings" panose="05000000000000000000" pitchFamily="2" charset="2"/>
              <a:buChar char="ü"/>
            </a:pPr>
            <a:r>
              <a:rPr lang="en-US" sz="1632" dirty="0">
                <a:latin typeface="+mn-lt"/>
              </a:rPr>
              <a:t>Web parts from an isolated </a:t>
            </a:r>
            <a:r>
              <a:rPr lang="en-US" sz="1632" dirty="0" err="1">
                <a:latin typeface="+mn-lt"/>
              </a:rPr>
              <a:t>SPFx</a:t>
            </a:r>
            <a:r>
              <a:rPr lang="en-US" sz="1632" dirty="0">
                <a:latin typeface="+mn-lt"/>
              </a:rPr>
              <a:t> package run on a unique domain, hosted within an </a:t>
            </a:r>
            <a:r>
              <a:rPr lang="en-US" sz="1632" dirty="0" err="1">
                <a:latin typeface="+mn-lt"/>
              </a:rPr>
              <a:t>iFrame</a:t>
            </a:r>
            <a:r>
              <a:rPr lang="en-US" sz="1632" dirty="0">
                <a:latin typeface="+mn-lt"/>
              </a:rPr>
              <a:t> - the permissions granted apply only to code hosted on that domain. </a:t>
            </a:r>
          </a:p>
          <a:p>
            <a:pPr algn="just">
              <a:lnSpc>
                <a:spcPct val="130000"/>
              </a:lnSpc>
              <a:buFont typeface="Wingdings" panose="05000000000000000000" pitchFamily="2" charset="2"/>
              <a:buChar char="ü"/>
            </a:pPr>
            <a:r>
              <a:rPr lang="en-US" sz="1632" dirty="0">
                <a:latin typeface="+mn-lt"/>
              </a:rPr>
              <a:t>Regular </a:t>
            </a:r>
            <a:r>
              <a:rPr lang="en-US" sz="1632" dirty="0" err="1">
                <a:latin typeface="+mn-lt"/>
              </a:rPr>
              <a:t>SPFx</a:t>
            </a:r>
            <a:r>
              <a:rPr lang="en-US" sz="1632" dirty="0">
                <a:latin typeface="+mn-lt"/>
              </a:rPr>
              <a:t> web parts run on your *.sharepoint.com domain, the granted permissions do not apply there. </a:t>
            </a:r>
          </a:p>
          <a:p>
            <a:pPr algn="just">
              <a:lnSpc>
                <a:spcPct val="130000"/>
              </a:lnSpc>
              <a:buFont typeface="Wingdings" panose="05000000000000000000" pitchFamily="2" charset="2"/>
              <a:buChar char="ü"/>
            </a:pPr>
            <a:r>
              <a:rPr lang="en-US" sz="1632" dirty="0">
                <a:latin typeface="+mn-lt"/>
              </a:rPr>
              <a:t>And since any other </a:t>
            </a:r>
            <a:r>
              <a:rPr lang="en-US" sz="1632" dirty="0" err="1">
                <a:latin typeface="+mn-lt"/>
              </a:rPr>
              <a:t>SPFx</a:t>
            </a:r>
            <a:r>
              <a:rPr lang="en-US" sz="1632" dirty="0">
                <a:latin typeface="+mn-lt"/>
              </a:rPr>
              <a:t> isolated web parts run on a different unique domain, they don't apply there either. </a:t>
            </a:r>
          </a:p>
          <a:p>
            <a:pPr algn="just">
              <a:lnSpc>
                <a:spcPct val="130000"/>
              </a:lnSpc>
              <a:buFont typeface="Wingdings" panose="05000000000000000000" pitchFamily="2" charset="2"/>
              <a:buChar char="ü"/>
            </a:pPr>
            <a:r>
              <a:rPr lang="en-US" sz="1632" dirty="0">
                <a:latin typeface="+mn-lt"/>
              </a:rPr>
              <a:t>Essentially, the shared application principal for </a:t>
            </a:r>
            <a:r>
              <a:rPr lang="en-US" sz="1632" dirty="0" err="1">
                <a:latin typeface="+mn-lt"/>
              </a:rPr>
              <a:t>SPFx</a:t>
            </a:r>
            <a:r>
              <a:rPr lang="en-US" sz="1632" dirty="0">
                <a:latin typeface="+mn-lt"/>
              </a:rPr>
              <a:t> is not used – instead, an AAD app registration dedicated to this </a:t>
            </a:r>
            <a:r>
              <a:rPr lang="en-US" sz="1632" dirty="0" err="1">
                <a:latin typeface="+mn-lt"/>
              </a:rPr>
              <a:t>SPFx</a:t>
            </a:r>
            <a:r>
              <a:rPr lang="en-US" sz="1632" dirty="0">
                <a:latin typeface="+mn-lt"/>
              </a:rPr>
              <a:t> solution is created and used for authentication. </a:t>
            </a:r>
          </a:p>
          <a:p>
            <a:pPr algn="just">
              <a:lnSpc>
                <a:spcPct val="130000"/>
              </a:lnSpc>
              <a:buFont typeface="Wingdings" panose="05000000000000000000" pitchFamily="2" charset="2"/>
              <a:buChar char="ü"/>
            </a:pPr>
            <a:r>
              <a:rPr lang="en-US" sz="1632" dirty="0">
                <a:latin typeface="+mn-lt"/>
              </a:rPr>
              <a:t>Note this scope isn’t the individual web part, but the containing solution package. </a:t>
            </a:r>
          </a:p>
          <a:p>
            <a:pPr algn="just">
              <a:lnSpc>
                <a:spcPct val="130000"/>
              </a:lnSpc>
              <a:buFont typeface="Wingdings" panose="05000000000000000000" pitchFamily="2" charset="2"/>
              <a:buChar char="ü"/>
            </a:pPr>
            <a:r>
              <a:rPr lang="en-US" sz="1632" dirty="0">
                <a:latin typeface="+mn-lt"/>
              </a:rPr>
              <a:t>This is fine however - if you have an untrusted source contributing code to the very same solution/codebase, then you probably have bigger security and governance challenges to deal with quite frankly.</a:t>
            </a:r>
          </a:p>
        </p:txBody>
      </p:sp>
      <p:sp>
        <p:nvSpPr>
          <p:cNvPr id="10" name="Content Placeholder 2">
            <a:extLst>
              <a:ext uri="{FF2B5EF4-FFF2-40B4-BE49-F238E27FC236}">
                <a16:creationId xmlns:a16="http://schemas.microsoft.com/office/drawing/2014/main" id="{0A7CA353-88C3-4D6C-93D1-BCBD6A39BDCA}"/>
              </a:ext>
            </a:extLst>
          </p:cNvPr>
          <p:cNvSpPr>
            <a:spLocks noGrp="1"/>
          </p:cNvSpPr>
          <p:nvPr>
            <p:ph idx="1"/>
          </p:nvPr>
        </p:nvSpPr>
        <p:spPr>
          <a:xfrm>
            <a:off x="818509" y="5470599"/>
            <a:ext cx="11459099" cy="446681"/>
          </a:xfrm>
        </p:spPr>
        <p:txBody>
          <a:bodyPr>
            <a:noAutofit/>
          </a:bodyPr>
          <a:lstStyle/>
          <a:p>
            <a:pPr marL="0" indent="0" algn="just">
              <a:lnSpc>
                <a:spcPct val="130000"/>
              </a:lnSpc>
              <a:buNone/>
            </a:pPr>
            <a:r>
              <a:rPr lang="en-US" sz="1632" dirty="0">
                <a:solidFill>
                  <a:srgbClr val="135051"/>
                </a:solidFill>
              </a:rPr>
              <a:t>In the </a:t>
            </a:r>
            <a:r>
              <a:rPr lang="en-US" sz="1632" b="1" dirty="0">
                <a:solidFill>
                  <a:srgbClr val="135051"/>
                </a:solidFill>
              </a:rPr>
              <a:t>‘config/package-</a:t>
            </a:r>
            <a:r>
              <a:rPr lang="en-US" sz="1632" b="1" dirty="0" err="1">
                <a:solidFill>
                  <a:srgbClr val="135051"/>
                </a:solidFill>
              </a:rPr>
              <a:t>solution.json</a:t>
            </a:r>
            <a:r>
              <a:rPr lang="en-US" sz="1632" b="1" dirty="0">
                <a:solidFill>
                  <a:srgbClr val="135051"/>
                </a:solidFill>
              </a:rPr>
              <a:t>’ </a:t>
            </a:r>
            <a:r>
              <a:rPr lang="en-US" sz="1632" dirty="0">
                <a:solidFill>
                  <a:srgbClr val="135051"/>
                </a:solidFill>
              </a:rPr>
              <a:t>file, set the </a:t>
            </a:r>
            <a:r>
              <a:rPr lang="en-US" sz="1632" b="1" dirty="0" err="1">
                <a:solidFill>
                  <a:srgbClr val="135051"/>
                </a:solidFill>
              </a:rPr>
              <a:t>isDomainIsolated</a:t>
            </a:r>
            <a:r>
              <a:rPr lang="en-US" sz="1632" b="1" dirty="0">
                <a:solidFill>
                  <a:srgbClr val="135051"/>
                </a:solidFill>
              </a:rPr>
              <a:t> </a:t>
            </a:r>
            <a:r>
              <a:rPr lang="en-US" sz="1632" dirty="0">
                <a:solidFill>
                  <a:srgbClr val="135051"/>
                </a:solidFill>
              </a:rPr>
              <a:t>property to true.</a:t>
            </a:r>
          </a:p>
        </p:txBody>
      </p:sp>
      <p:sp>
        <p:nvSpPr>
          <p:cNvPr id="11" name="Rectangle 10">
            <a:extLst>
              <a:ext uri="{FF2B5EF4-FFF2-40B4-BE49-F238E27FC236}">
                <a16:creationId xmlns:a16="http://schemas.microsoft.com/office/drawing/2014/main" id="{B4C715FF-98D8-4E0B-81CC-88FD686E9CAF}"/>
              </a:ext>
            </a:extLst>
          </p:cNvPr>
          <p:cNvSpPr/>
          <p:nvPr/>
        </p:nvSpPr>
        <p:spPr>
          <a:xfrm>
            <a:off x="732472" y="6063065"/>
            <a:ext cx="2365395" cy="350330"/>
          </a:xfrm>
          <a:prstGeom prst="rect">
            <a:avLst/>
          </a:prstGeom>
        </p:spPr>
        <p:txBody>
          <a:bodyPr wrap="none">
            <a:spAutoFit/>
          </a:bodyPr>
          <a:lstStyle/>
          <a:p>
            <a:r>
              <a:rPr lang="en-GB" sz="1632" i="1" dirty="0">
                <a:solidFill>
                  <a:srgbClr val="135051"/>
                </a:solidFill>
              </a:rPr>
              <a:t>"</a:t>
            </a:r>
            <a:r>
              <a:rPr lang="en-GB" sz="1632" i="1" dirty="0" err="1">
                <a:solidFill>
                  <a:srgbClr val="135051"/>
                </a:solidFill>
              </a:rPr>
              <a:t>isDomainIsolated</a:t>
            </a:r>
            <a:r>
              <a:rPr lang="en-GB" sz="1632" i="1" dirty="0">
                <a:solidFill>
                  <a:srgbClr val="135051"/>
                </a:solidFill>
              </a:rPr>
              <a:t>": true </a:t>
            </a:r>
          </a:p>
        </p:txBody>
      </p:sp>
    </p:spTree>
    <p:extLst>
      <p:ext uri="{BB962C8B-B14F-4D97-AF65-F5344CB8AC3E}">
        <p14:creationId xmlns:p14="http://schemas.microsoft.com/office/powerpoint/2010/main" val="3115930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472539" y="28479"/>
            <a:ext cx="10724938" cy="1351952"/>
          </a:xfrm>
        </p:spPr>
        <p:txBody>
          <a:bodyPr>
            <a:normAutofit/>
          </a:bodyPr>
          <a:lstStyle/>
          <a:p>
            <a:pPr algn="ctr"/>
            <a:r>
              <a:rPr lang="en-US" sz="3600" dirty="0">
                <a:solidFill>
                  <a:schemeClr val="tx1">
                    <a:lumMod val="65000"/>
                    <a:lumOff val="35000"/>
                  </a:schemeClr>
                </a:solidFill>
              </a:rPr>
              <a:t>Different Ways to Get SharePoint Site Collection using Microsoft Graph API</a:t>
            </a:r>
          </a:p>
        </p:txBody>
      </p:sp>
      <p:sp>
        <p:nvSpPr>
          <p:cNvPr id="5" name="AutoShape 2" descr="Schema illustrating the flow of requesting, granting and using permissions to Azure AD applications">
            <a:extLst>
              <a:ext uri="{FF2B5EF4-FFF2-40B4-BE49-F238E27FC236}">
                <a16:creationId xmlns:a16="http://schemas.microsoft.com/office/drawing/2014/main" id="{7EF58B20-DFFE-4D80-A2C0-611189FEE59C}"/>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GB" sz="1836"/>
          </a:p>
        </p:txBody>
      </p:sp>
      <p:sp>
        <p:nvSpPr>
          <p:cNvPr id="7" name="Content Placeholder 2">
            <a:extLst>
              <a:ext uri="{FF2B5EF4-FFF2-40B4-BE49-F238E27FC236}">
                <a16:creationId xmlns:a16="http://schemas.microsoft.com/office/drawing/2014/main" id="{65F117EF-E58C-44E2-8335-D24E0856D0DF}"/>
              </a:ext>
            </a:extLst>
          </p:cNvPr>
          <p:cNvSpPr txBox="1">
            <a:spLocks/>
          </p:cNvSpPr>
          <p:nvPr/>
        </p:nvSpPr>
        <p:spPr>
          <a:xfrm>
            <a:off x="504838" y="1510747"/>
            <a:ext cx="10845650" cy="4651513"/>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We can access the site collection using three different ways in Microsoft Graph API:</a:t>
            </a:r>
          </a:p>
          <a:p>
            <a:pPr marL="0" indent="0">
              <a:buNone/>
            </a:pPr>
            <a:endParaRPr lang="en-US" sz="2000" dirty="0"/>
          </a:p>
          <a:p>
            <a:pPr lvl="1">
              <a:buFont typeface="Wingdings" panose="05000000000000000000" pitchFamily="2" charset="2"/>
              <a:buChar char="§"/>
            </a:pPr>
            <a:r>
              <a:rPr lang="en-US" sz="1600" dirty="0"/>
              <a:t>By using the root - Get Top level SharePoint site collection by using ‘root’ - </a:t>
            </a:r>
            <a:r>
              <a:rPr lang="en-GB" sz="1600" dirty="0">
                <a:solidFill>
                  <a:srgbClr val="FF0000"/>
                </a:solidFill>
              </a:rPr>
              <a:t>sites('root’)</a:t>
            </a:r>
          </a:p>
          <a:p>
            <a:pPr lvl="2">
              <a:buFont typeface="Wingdings" panose="05000000000000000000" pitchFamily="2" charset="2"/>
              <a:buChar char="§"/>
            </a:pPr>
            <a:r>
              <a:rPr lang="en-GB" sz="1600" dirty="0"/>
              <a:t>Ex: </a:t>
            </a:r>
            <a:r>
              <a:rPr lang="en-US" sz="1600" dirty="0"/>
              <a:t>sites(</a:t>
            </a:r>
            <a:r>
              <a:rPr lang="en-US" sz="1600" dirty="0">
                <a:solidFill>
                  <a:srgbClr val="FF0000"/>
                </a:solidFill>
              </a:rPr>
              <a:t>'root</a:t>
            </a:r>
            <a:r>
              <a:rPr lang="en-US" sz="16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1">
              <a:buFont typeface="Wingdings" panose="05000000000000000000" pitchFamily="2" charset="2"/>
              <a:buChar char="§"/>
            </a:pPr>
            <a:r>
              <a:rPr lang="en-US" sz="1600" dirty="0"/>
              <a:t>By using the Site server relative URL - sites/jpower4mvp.sharepoint.com:/sites/</a:t>
            </a:r>
            <a:r>
              <a:rPr lang="en-US" sz="1600" dirty="0" err="1"/>
              <a:t>SPFxTraining</a:t>
            </a:r>
            <a:endParaRPr lang="en-US" sz="1600" dirty="0"/>
          </a:p>
          <a:p>
            <a:pPr lvl="2">
              <a:buFont typeface="Wingdings" panose="05000000000000000000" pitchFamily="2" charset="2"/>
              <a:buChar char="§"/>
            </a:pPr>
            <a:r>
              <a:rPr lang="en-US" sz="1200" dirty="0"/>
              <a:t>Ex: </a:t>
            </a:r>
            <a:r>
              <a:rPr lang="en-US" sz="1200" dirty="0">
                <a:solidFill>
                  <a:srgbClr val="0563C1"/>
                </a:solidFill>
              </a:rPr>
              <a:t>sites/</a:t>
            </a:r>
            <a:r>
              <a:rPr lang="en-US" sz="1200" dirty="0">
                <a:solidFill>
                  <a:srgbClr val="FF0000"/>
                </a:solidFill>
              </a:rPr>
              <a:t>jpower4mvp.sharepoint.com:/sites/SPFxTraining</a:t>
            </a:r>
            <a:r>
              <a:rPr lang="en-US" sz="1200" dirty="0">
                <a:solidFill>
                  <a:srgbClr val="0563C1"/>
                </a:solidFill>
              </a:rPr>
              <a:t>:/lists/SPFxContacts/items?expand=fields</a:t>
            </a:r>
            <a:r>
              <a:rPr lang="en-US" sz="1200" dirty="0"/>
              <a:t> </a:t>
            </a:r>
          </a:p>
          <a:p>
            <a:pPr lvl="1">
              <a:buFont typeface="Wingdings" panose="05000000000000000000" pitchFamily="2" charset="2"/>
              <a:buChar char="§"/>
            </a:pPr>
            <a:r>
              <a:rPr lang="en-US" sz="1600" dirty="0"/>
              <a:t>By using the Site ID</a:t>
            </a:r>
          </a:p>
          <a:p>
            <a:pPr lvl="2">
              <a:buFont typeface="Wingdings" panose="05000000000000000000" pitchFamily="2" charset="2"/>
              <a:buChar char="§"/>
            </a:pPr>
            <a:r>
              <a:rPr lang="en-US" sz="1200" dirty="0"/>
              <a:t>Ex: </a:t>
            </a:r>
            <a:r>
              <a:rPr lang="en-US" sz="1200" dirty="0">
                <a:solidFill>
                  <a:srgbClr val="0563C1"/>
                </a:solidFill>
              </a:rPr>
              <a:t>sites</a:t>
            </a:r>
            <a:r>
              <a:rPr lang="en-US" sz="1200" dirty="0"/>
              <a:t>(</a:t>
            </a:r>
            <a:r>
              <a:rPr lang="en-US" sz="1200" dirty="0">
                <a:solidFill>
                  <a:srgbClr val="FF0000"/>
                </a:solidFill>
              </a:rPr>
              <a:t>'jpower4mvp.sharepoint.com,d23ab611-4170-4420-80bd-280cfee90c39,74a98147-7e90-4660-90c4-7b6a9b804f25</a:t>
            </a:r>
            <a:r>
              <a:rPr lang="en-US" sz="1200" dirty="0"/>
              <a:t>')/</a:t>
            </a:r>
            <a:r>
              <a:rPr lang="en-US" sz="1200" dirty="0">
                <a:solidFill>
                  <a:srgbClr val="0563C1"/>
                </a:solidFill>
              </a:rPr>
              <a:t>lists('</a:t>
            </a:r>
            <a:r>
              <a:rPr lang="en-US" sz="1200" dirty="0" err="1">
                <a:solidFill>
                  <a:srgbClr val="0563C1"/>
                </a:solidFill>
              </a:rPr>
              <a:t>SPFxContacts</a:t>
            </a:r>
            <a:r>
              <a:rPr lang="en-US" sz="1200" dirty="0">
                <a:solidFill>
                  <a:srgbClr val="0563C1"/>
                </a:solidFill>
              </a:rPr>
              <a:t>')/</a:t>
            </a:r>
            <a:r>
              <a:rPr lang="en-US" sz="1200" dirty="0" err="1">
                <a:solidFill>
                  <a:srgbClr val="0563C1"/>
                </a:solidFill>
              </a:rPr>
              <a:t>items?expand</a:t>
            </a:r>
            <a:r>
              <a:rPr lang="en-US" sz="1200" dirty="0">
                <a:solidFill>
                  <a:srgbClr val="0563C1"/>
                </a:solidFill>
              </a:rPr>
              <a:t>=fields</a:t>
            </a:r>
          </a:p>
          <a:p>
            <a:pPr lvl="2">
              <a:buFont typeface="Wingdings" panose="05000000000000000000" pitchFamily="2" charset="2"/>
              <a:buChar char="§"/>
            </a:pPr>
            <a:r>
              <a:rPr lang="en-US" sz="1600" dirty="0"/>
              <a:t>Get </a:t>
            </a:r>
            <a:r>
              <a:rPr lang="en-US" sz="1600" dirty="0" err="1"/>
              <a:t>SiteID</a:t>
            </a:r>
            <a:endParaRPr lang="en-US" sz="1600" dirty="0"/>
          </a:p>
          <a:p>
            <a:pPr lvl="3">
              <a:buFont typeface="Wingdings" panose="05000000000000000000" pitchFamily="2" charset="2"/>
              <a:buChar char="§"/>
            </a:pPr>
            <a:r>
              <a:rPr lang="en-US" sz="1600" dirty="0"/>
              <a:t>To get site id using relative URL in Microsoft Graph Explorer</a:t>
            </a:r>
          </a:p>
          <a:p>
            <a:pPr lvl="3">
              <a:buFont typeface="Wingdings" panose="05000000000000000000" pitchFamily="2" charset="2"/>
              <a:buChar char="§"/>
            </a:pPr>
            <a:r>
              <a:rPr lang="en-US" sz="1200" dirty="0">
                <a:solidFill>
                  <a:srgbClr val="0563C1"/>
                </a:solidFill>
                <a:hlinkClick r:id="rId2"/>
              </a:rPr>
              <a:t>https://graph.microsoft.com/v1.0/sites/jpower4mvp.sharepoint.com:/sites/SPFxTraining</a:t>
            </a:r>
            <a:endParaRPr lang="en-US" sz="1200" dirty="0">
              <a:solidFill>
                <a:srgbClr val="0563C1"/>
              </a:solidFill>
            </a:endParaRPr>
          </a:p>
          <a:p>
            <a:pPr marL="1371600" lvl="3" indent="0">
              <a:buNone/>
            </a:pPr>
            <a:endParaRPr lang="en-US" sz="1200" dirty="0">
              <a:solidFill>
                <a:srgbClr val="0563C1"/>
              </a:solidFill>
            </a:endParaRPr>
          </a:p>
          <a:p>
            <a:pPr marL="914400" lvl="2" indent="0">
              <a:buNone/>
            </a:pPr>
            <a:endParaRPr lang="en-US" sz="1200" dirty="0"/>
          </a:p>
          <a:p>
            <a:pPr lvl="2">
              <a:buFont typeface="Wingdings" panose="05000000000000000000" pitchFamily="2" charset="2"/>
              <a:buChar char="§"/>
            </a:pPr>
            <a:endParaRPr lang="en-US" sz="1200" dirty="0"/>
          </a:p>
          <a:p>
            <a:pPr marL="0" indent="0">
              <a:buNone/>
            </a:pPr>
            <a:endParaRPr lang="en-US" sz="2000" dirty="0"/>
          </a:p>
        </p:txBody>
      </p:sp>
      <p:pic>
        <p:nvPicPr>
          <p:cNvPr id="6" name="Picture 5">
            <a:extLst>
              <a:ext uri="{FF2B5EF4-FFF2-40B4-BE49-F238E27FC236}">
                <a16:creationId xmlns:a16="http://schemas.microsoft.com/office/drawing/2014/main" id="{D7CEE5B3-BFB2-4C94-933C-56278B7B327C}"/>
              </a:ext>
            </a:extLst>
          </p:cNvPr>
          <p:cNvPicPr>
            <a:picLocks noChangeAspect="1"/>
          </p:cNvPicPr>
          <p:nvPr/>
        </p:nvPicPr>
        <p:blipFill>
          <a:blip r:embed="rId3"/>
          <a:stretch>
            <a:fillRect/>
          </a:stretch>
        </p:blipFill>
        <p:spPr>
          <a:xfrm>
            <a:off x="2763285" y="4868949"/>
            <a:ext cx="6909903" cy="2097097"/>
          </a:xfrm>
          <a:prstGeom prst="rect">
            <a:avLst/>
          </a:prstGeom>
        </p:spPr>
      </p:pic>
    </p:spTree>
    <p:extLst>
      <p:ext uri="{BB962C8B-B14F-4D97-AF65-F5344CB8AC3E}">
        <p14:creationId xmlns:p14="http://schemas.microsoft.com/office/powerpoint/2010/main" val="3825488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7099892" cy="369332"/>
          </a:xfrm>
          <a:prstGeom prst="rect">
            <a:avLst/>
          </a:prstGeom>
        </p:spPr>
        <p:txBody>
          <a:bodyPr wrap="none">
            <a:spAutoFit/>
          </a:bodyPr>
          <a:lstStyle/>
          <a:p>
            <a:pPr marL="285750" indent="-285750">
              <a:buFont typeface="Wingdings" panose="05000000000000000000" pitchFamily="2" charset="2"/>
              <a:buChar char="ü"/>
            </a:pPr>
            <a:r>
              <a:rPr lang="en-US" dirty="0"/>
              <a:t>Retrieve SharePoint List Items Using Microsoft Graph API for SPFx</a:t>
            </a:r>
          </a:p>
        </p:txBody>
      </p:sp>
    </p:spTree>
    <p:extLst>
      <p:ext uri="{BB962C8B-B14F-4D97-AF65-F5344CB8AC3E}">
        <p14:creationId xmlns:p14="http://schemas.microsoft.com/office/powerpoint/2010/main" val="290463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3925883" cy="369332"/>
          </a:xfrm>
          <a:prstGeom prst="rect">
            <a:avLst/>
          </a:prstGeom>
        </p:spPr>
        <p:txBody>
          <a:bodyPr wrap="none">
            <a:spAutoFit/>
          </a:bodyPr>
          <a:lstStyle/>
          <a:p>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99451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Integration</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Microsoft Graph API Tool kit</a:t>
            </a:r>
          </a:p>
          <a:p>
            <a:pPr marL="285750" lvl="0" indent="-285750">
              <a:lnSpc>
                <a:spcPct val="110000"/>
              </a:lnSpc>
              <a:buFont typeface="Wingdings" panose="05000000000000000000" pitchFamily="2" charset="2"/>
              <a:buChar char="ü"/>
            </a:pPr>
            <a:r>
              <a:rPr lang="en-GB" dirty="0">
                <a:solidFill>
                  <a:schemeClr val="tx1">
                    <a:lumMod val="50000"/>
                    <a:lumOff val="50000"/>
                  </a:schemeClr>
                </a:solidFill>
              </a:rPr>
              <a:t>Isolated Webparts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1285929" cy="369332"/>
          </a:xfrm>
          <a:prstGeom prst="rect">
            <a:avLst/>
          </a:prstGeom>
        </p:spPr>
        <p:txBody>
          <a:bodyPr wrap="none">
            <a:spAutoFit/>
          </a:bodyPr>
          <a:lstStyle/>
          <a:p>
            <a:r>
              <a:rPr lang="en-US" b="1" dirty="0">
                <a:solidFill>
                  <a:srgbClr val="7030A0"/>
                </a:solidFill>
              </a:rPr>
              <a:t>Graph API</a:t>
            </a:r>
            <a:endParaRPr lang="en-GB" b="1" dirty="0">
              <a:solidFill>
                <a:srgbClr val="7030A0"/>
              </a:solidFill>
            </a:endParaRPr>
          </a:p>
        </p:txBody>
      </p:sp>
    </p:spTree>
    <p:extLst>
      <p:ext uri="{BB962C8B-B14F-4D97-AF65-F5344CB8AC3E}">
        <p14:creationId xmlns:p14="http://schemas.microsoft.com/office/powerpoint/2010/main" val="3700988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latin typeface="Calibri" panose="020F0502020204030204" pitchFamily="34" charset="0"/>
                <a:ea typeface="Tahoma" panose="020B0604030504040204" pitchFamily="34" charset="0"/>
                <a:cs typeface="Calibri" panose="020F050202020403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latin typeface="Calibri" panose="020F0502020204030204" pitchFamily="34" charset="0"/>
              <a:ea typeface="Tahoma" panose="020B0604030504040204" pitchFamily="34" charset="0"/>
              <a:cs typeface="Calibri" panose="020F0502020204030204" pitchFamily="34" charset="0"/>
            </a:endParaRPr>
          </a:p>
          <a:p>
            <a:pPr marL="0" indent="0" algn="just">
              <a:buNone/>
            </a:pPr>
            <a:r>
              <a:rPr lang="en-US" sz="2400" dirty="0">
                <a:latin typeface="Calibri" panose="020F0502020204030204" pitchFamily="34" charset="0"/>
                <a:ea typeface="Tahoma" panose="020B0604030504040204" pitchFamily="34" charset="0"/>
                <a:cs typeface="Calibri" panose="020F050202020403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5085559" cy="1200329"/>
          </a:xfrm>
          <a:prstGeom prst="rect">
            <a:avLst/>
          </a:prstGeom>
        </p:spPr>
        <p:txBody>
          <a:bodyPr wrap="none">
            <a:spAutoFit/>
          </a:bodyPr>
          <a:lstStyle/>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759410" y="0"/>
            <a:ext cx="9965740" cy="1350962"/>
          </a:xfrm>
        </p:spPr>
        <p:txBody>
          <a:bodyPr/>
          <a:lstStyle/>
          <a:p>
            <a:r>
              <a:rPr lang="en-US" dirty="0">
                <a:solidFill>
                  <a:schemeClr val="tx1">
                    <a:lumMod val="65000"/>
                    <a:lumOff val="35000"/>
                  </a:schemeClr>
                </a:solidFill>
              </a:rPr>
              <a:t>Office 356 APIs</a:t>
            </a:r>
          </a:p>
        </p:txBody>
      </p:sp>
      <p:graphicFrame>
        <p:nvGraphicFramePr>
          <p:cNvPr id="6" name="Table 5">
            <a:extLst>
              <a:ext uri="{FF2B5EF4-FFF2-40B4-BE49-F238E27FC236}">
                <a16:creationId xmlns:a16="http://schemas.microsoft.com/office/drawing/2014/main" id="{99428ACD-3695-4FFA-BAFC-B5461C48990C}"/>
              </a:ext>
            </a:extLst>
          </p:cNvPr>
          <p:cNvGraphicFramePr>
            <a:graphicFrameLocks noGrp="1"/>
          </p:cNvGraphicFramePr>
          <p:nvPr>
            <p:extLst>
              <p:ext uri="{D42A27DB-BD31-4B8C-83A1-F6EECF244321}">
                <p14:modId xmlns:p14="http://schemas.microsoft.com/office/powerpoint/2010/main" val="3973613076"/>
              </p:ext>
            </p:extLst>
          </p:nvPr>
        </p:nvGraphicFramePr>
        <p:xfrm>
          <a:off x="759410" y="1645821"/>
          <a:ext cx="11174415" cy="4769421"/>
        </p:xfrm>
        <a:graphic>
          <a:graphicData uri="http://schemas.openxmlformats.org/drawingml/2006/table">
            <a:tbl>
              <a:tblPr firstRow="1" bandRow="1">
                <a:tableStyleId>{F5AB1C69-6EDB-4FF4-983F-18BD219EF322}</a:tableStyleId>
              </a:tblPr>
              <a:tblGrid>
                <a:gridCol w="2580638">
                  <a:extLst>
                    <a:ext uri="{9D8B030D-6E8A-4147-A177-3AD203B41FA5}">
                      <a16:colId xmlns:a16="http://schemas.microsoft.com/office/drawing/2014/main" val="1082782384"/>
                    </a:ext>
                  </a:extLst>
                </a:gridCol>
                <a:gridCol w="3462013">
                  <a:extLst>
                    <a:ext uri="{9D8B030D-6E8A-4147-A177-3AD203B41FA5}">
                      <a16:colId xmlns:a16="http://schemas.microsoft.com/office/drawing/2014/main" val="210254790"/>
                    </a:ext>
                  </a:extLst>
                </a:gridCol>
                <a:gridCol w="5131764">
                  <a:extLst>
                    <a:ext uri="{9D8B030D-6E8A-4147-A177-3AD203B41FA5}">
                      <a16:colId xmlns:a16="http://schemas.microsoft.com/office/drawing/2014/main" val="4103179929"/>
                    </a:ext>
                  </a:extLst>
                </a:gridCol>
              </a:tblGrid>
              <a:tr h="576180">
                <a:tc>
                  <a:txBody>
                    <a:bodyPr/>
                    <a:lstStyle/>
                    <a:p>
                      <a:pPr lvl="1" algn="l" fontAlgn="b"/>
                      <a:r>
                        <a:rPr lang="en-GB" sz="2000" u="none" strike="noStrike" dirty="0">
                          <a:solidFill>
                            <a:schemeClr val="bg1">
                              <a:lumMod val="10000"/>
                            </a:schemeClr>
                          </a:solidFill>
                          <a:effectLst/>
                        </a:rPr>
                        <a:t>Service</a:t>
                      </a:r>
                      <a:endParaRPr lang="en-GB" sz="2000" b="0" i="0" u="none" strike="noStrike" dirty="0">
                        <a:solidFill>
                          <a:schemeClr val="bg1">
                            <a:lumMod val="10000"/>
                          </a:schemeClr>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solidFill>
                            <a:schemeClr val="bg1">
                              <a:lumMod val="10000"/>
                            </a:schemeClr>
                          </a:solidFill>
                          <a:effectLst/>
                        </a:rPr>
                        <a:t>Functionality</a:t>
                      </a:r>
                      <a:endParaRPr lang="en-GB" sz="2000" b="0" i="0" u="none" strike="noStrike" dirty="0">
                        <a:solidFill>
                          <a:schemeClr val="bg1">
                            <a:lumMod val="10000"/>
                          </a:schemeClr>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solidFill>
                            <a:schemeClr val="bg1">
                              <a:lumMod val="10000"/>
                            </a:schemeClr>
                          </a:solidFill>
                          <a:effectLst/>
                        </a:rPr>
                        <a:t>Base URL</a:t>
                      </a:r>
                      <a:endParaRPr lang="en-GB" sz="2000" b="0" i="0" u="none" strike="noStrike" dirty="0">
                        <a:solidFill>
                          <a:schemeClr val="bg1">
                            <a:lumMod val="10000"/>
                          </a:schemeClr>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4053506134"/>
                  </a:ext>
                </a:extLst>
              </a:tr>
              <a:tr h="629507">
                <a:tc>
                  <a:txBody>
                    <a:bodyPr/>
                    <a:lstStyle/>
                    <a:p>
                      <a:pPr lvl="1" algn="l" fontAlgn="b"/>
                      <a:r>
                        <a:rPr lang="en-GB" sz="2000" u="none" strike="noStrike">
                          <a:effectLst/>
                        </a:rPr>
                        <a:t>Azure AD Graph</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User, Groups Application, Devices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3"/>
                        </a:rPr>
                        <a:t>https://graph.windows.net</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918601000"/>
                  </a:ext>
                </a:extLst>
              </a:tr>
              <a:tr h="576180">
                <a:tc>
                  <a:txBody>
                    <a:bodyPr/>
                    <a:lstStyle/>
                    <a:p>
                      <a:pPr lvl="1" algn="l" fontAlgn="b"/>
                      <a:r>
                        <a:rPr lang="en-GB" sz="2000" u="none" strike="noStrike">
                          <a:effectLst/>
                        </a:rPr>
                        <a:t>Exchange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Mail, Calendar, Contacts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4"/>
                        </a:rPr>
                        <a:t>https://outlook.office365.com/api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3085973706"/>
                  </a:ext>
                </a:extLst>
              </a:tr>
              <a:tr h="629507">
                <a:tc>
                  <a:txBody>
                    <a:bodyPr/>
                    <a:lstStyle/>
                    <a:p>
                      <a:pPr lvl="1" algn="l" fontAlgn="b"/>
                      <a:r>
                        <a:rPr lang="en-GB" sz="2000" u="none" strike="noStrike">
                          <a:effectLst/>
                        </a:rPr>
                        <a:t>SharePoint Online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List, Libraries, Search, User Profiles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5"/>
                        </a:rPr>
                        <a:t>https://tenant.sharepoint.com/_api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062788086"/>
                  </a:ext>
                </a:extLst>
              </a:tr>
              <a:tr h="629507">
                <a:tc>
                  <a:txBody>
                    <a:bodyPr/>
                    <a:lstStyle/>
                    <a:p>
                      <a:pPr lvl="1" algn="l" fontAlgn="b"/>
                      <a:r>
                        <a:rPr lang="en-GB" sz="2000" u="none" strike="noStrike">
                          <a:effectLst/>
                        </a:rPr>
                        <a:t>OneDrive for Business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Files, Folders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6"/>
                        </a:rPr>
                        <a:t>https://tenant-my.sharepoint.com/_api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360317217"/>
                  </a:ext>
                </a:extLst>
              </a:tr>
              <a:tr h="576180">
                <a:tc>
                  <a:txBody>
                    <a:bodyPr/>
                    <a:lstStyle/>
                    <a:p>
                      <a:pPr lvl="1" algn="l" fontAlgn="b"/>
                      <a:r>
                        <a:rPr lang="en-GB" sz="2000" u="none" strike="noStrike">
                          <a:effectLst/>
                        </a:rPr>
                        <a:t>OneNote</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Notebooks,Pages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7"/>
                        </a:rPr>
                        <a:t>https://onenote.com/api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052113280"/>
                  </a:ext>
                </a:extLst>
              </a:tr>
              <a:tr h="576180">
                <a:tc>
                  <a:txBody>
                    <a:bodyPr/>
                    <a:lstStyle/>
                    <a:p>
                      <a:pPr lvl="1" algn="l" fontAlgn="b"/>
                      <a:r>
                        <a:rPr lang="en-GB" sz="2000" u="none" strike="noStrike">
                          <a:effectLst/>
                        </a:rPr>
                        <a:t>Yammer</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dirty="0">
                          <a:effectLst/>
                        </a:rPr>
                        <a:t>Conversations</a:t>
                      </a:r>
                      <a:endParaRPr lang="en-GB" sz="2000" b="0" i="0" u="none" strike="noStrike" dirty="0">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a:effectLst/>
                          <a:hlinkClick r:id="rId8"/>
                        </a:rPr>
                        <a:t>https://yammer.com/api</a:t>
                      </a:r>
                      <a:endParaRPr lang="en-GB" sz="2000" b="0" i="0" u="sng" strike="noStrike">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1865343675"/>
                  </a:ext>
                </a:extLst>
              </a:tr>
              <a:tr h="576180">
                <a:tc>
                  <a:txBody>
                    <a:bodyPr/>
                    <a:lstStyle/>
                    <a:p>
                      <a:pPr lvl="1" algn="l" fontAlgn="b"/>
                      <a:r>
                        <a:rPr lang="en-GB" sz="2000" u="none" strike="noStrike">
                          <a:effectLst/>
                        </a:rPr>
                        <a:t>Stream</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none" strike="noStrike">
                          <a:effectLst/>
                        </a:rPr>
                        <a:t>Videos, Channels</a:t>
                      </a:r>
                      <a:endParaRPr lang="en-GB" sz="2000" b="0" i="0" u="none" strike="noStrike">
                        <a:solidFill>
                          <a:srgbClr val="000000"/>
                        </a:solidFill>
                        <a:effectLst/>
                        <a:latin typeface="Calibri" panose="020F0502020204030204" pitchFamily="34" charset="0"/>
                      </a:endParaRPr>
                    </a:p>
                  </a:txBody>
                  <a:tcPr marL="7772" marR="7772" marT="7772" marB="0" anchor="ctr"/>
                </a:tc>
                <a:tc>
                  <a:txBody>
                    <a:bodyPr/>
                    <a:lstStyle/>
                    <a:p>
                      <a:pPr lvl="1" algn="l" fontAlgn="b"/>
                      <a:r>
                        <a:rPr lang="en-GB" sz="2000" u="sng" strike="noStrike" dirty="0">
                          <a:effectLst/>
                          <a:hlinkClick r:id="rId9"/>
                        </a:rPr>
                        <a:t>https://tenant.sharepoint.com/portals</a:t>
                      </a:r>
                      <a:endParaRPr lang="en-GB" sz="2000" b="0" i="0" u="sng" strike="noStrike" dirty="0">
                        <a:solidFill>
                          <a:srgbClr val="0563C1"/>
                        </a:solidFill>
                        <a:effectLst/>
                        <a:latin typeface="Calibri" panose="020F0502020204030204" pitchFamily="34" charset="0"/>
                      </a:endParaRPr>
                    </a:p>
                  </a:txBody>
                  <a:tcPr marL="7772" marR="7772" marT="7772" marB="0" anchor="ctr"/>
                </a:tc>
                <a:extLst>
                  <a:ext uri="{0D108BD9-81ED-4DB2-BD59-A6C34878D82A}">
                    <a16:rowId xmlns:a16="http://schemas.microsoft.com/office/drawing/2014/main" val="2475442813"/>
                  </a:ext>
                </a:extLst>
              </a:tr>
            </a:tbl>
          </a:graphicData>
        </a:graphic>
      </p:graphicFrame>
    </p:spTree>
    <p:extLst>
      <p:ext uri="{BB962C8B-B14F-4D97-AF65-F5344CB8AC3E}">
        <p14:creationId xmlns:p14="http://schemas.microsoft.com/office/powerpoint/2010/main" val="3893374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213243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US" dirty="0">
                <a:solidFill>
                  <a:schemeClr val="bg1">
                    <a:lumMod val="50000"/>
                  </a:schemeClr>
                </a:solidFill>
              </a:rPr>
              <a:t>Create a Microsoft Teams tab project</a:t>
            </a:r>
          </a:p>
          <a:p>
            <a:pPr marL="285750" lvl="0" indent="-285750">
              <a:lnSpc>
                <a:spcPct val="150000"/>
              </a:lnSpc>
              <a:buFont typeface="Wingdings" panose="05000000000000000000" pitchFamily="2" charset="2"/>
              <a:buChar char="ü"/>
            </a:pPr>
            <a:r>
              <a:rPr lang="en-US" dirty="0">
                <a:solidFill>
                  <a:schemeClr val="bg1">
                    <a:lumMod val="50000"/>
                  </a:schemeClr>
                </a:solidFill>
              </a:rPr>
              <a:t>Packaging and deploying your web part to SharePoint</a:t>
            </a:r>
          </a:p>
          <a:p>
            <a:pPr marL="285750" lvl="0" indent="-285750">
              <a:lnSpc>
                <a:spcPct val="150000"/>
              </a:lnSpc>
              <a:buFont typeface="Wingdings" panose="05000000000000000000" pitchFamily="2" charset="2"/>
              <a:buChar char="ü"/>
            </a:pPr>
            <a:r>
              <a:rPr lang="en-US" dirty="0">
                <a:solidFill>
                  <a:schemeClr val="bg1">
                    <a:lumMod val="50000"/>
                  </a:schemeClr>
                </a:solidFill>
              </a:rPr>
              <a:t>Making the web part available in Microsoft Teams</a:t>
            </a:r>
            <a:endParaRPr lang="en-GB" dirty="0">
              <a:solidFill>
                <a:schemeClr val="bg1">
                  <a:lumMod val="50000"/>
                </a:schemeClr>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5057025" cy="338554"/>
          </a:xfrm>
          <a:prstGeom prst="rect">
            <a:avLst/>
          </a:prstGeom>
        </p:spPr>
        <p:txBody>
          <a:bodyPr wrap="none">
            <a:spAutoFit/>
          </a:bodyPr>
          <a:lstStyle/>
          <a:p>
            <a:r>
              <a:rPr lang="en-GB" sz="1600" b="1" dirty="0">
                <a:solidFill>
                  <a:srgbClr val="7030A0"/>
                </a:solidFill>
              </a:rPr>
              <a:t>Microsoft Teams tabs using SharePoint Framework</a:t>
            </a:r>
          </a:p>
        </p:txBody>
      </p:sp>
    </p:spTree>
    <p:extLst>
      <p:ext uri="{BB962C8B-B14F-4D97-AF65-F5344CB8AC3E}">
        <p14:creationId xmlns:p14="http://schemas.microsoft.com/office/powerpoint/2010/main" val="29267363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 MS Teams</a:t>
            </a:r>
          </a:p>
        </p:txBody>
      </p:sp>
    </p:spTree>
    <p:extLst>
      <p:ext uri="{BB962C8B-B14F-4D97-AF65-F5344CB8AC3E}">
        <p14:creationId xmlns:p14="http://schemas.microsoft.com/office/powerpoint/2010/main" val="452609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nchor="t">
            <a:normAutofit fontScale="90000"/>
          </a:bodyPr>
          <a:lstStyle/>
          <a:p>
            <a:r>
              <a:rPr lang="en-US" sz="3599" dirty="0"/>
              <a:t>Microsoft Teams</a:t>
            </a:r>
          </a:p>
        </p:txBody>
      </p:sp>
      <p:sp>
        <p:nvSpPr>
          <p:cNvPr id="27" name="TextBox 26">
            <a:extLst>
              <a:ext uri="{FF2B5EF4-FFF2-40B4-BE49-F238E27FC236}">
                <a16:creationId xmlns:a16="http://schemas.microsoft.com/office/drawing/2014/main" id="{A373970D-82F6-40F2-97D6-EC6D4944E0DE}"/>
              </a:ext>
            </a:extLst>
          </p:cNvPr>
          <p:cNvSpPr txBox="1"/>
          <p:nvPr/>
        </p:nvSpPr>
        <p:spPr>
          <a:xfrm>
            <a:off x="439787" y="1044641"/>
            <a:ext cx="5778452" cy="313904"/>
          </a:xfrm>
          <a:prstGeom prst="rect">
            <a:avLst/>
          </a:prstGeom>
          <a:noFill/>
        </p:spPr>
        <p:txBody>
          <a:bodyPr wrap="square" lIns="0" tIns="0" rIns="0" bIns="0" rtlCol="0">
            <a:spAutoFit/>
          </a:bodyPr>
          <a:lstStyle/>
          <a:p>
            <a:pPr defTabSz="950756">
              <a:spcBef>
                <a:spcPts val="408"/>
              </a:spcBef>
              <a:buSzPct val="90000"/>
              <a:defRPr/>
            </a:pPr>
            <a:r>
              <a:rPr lang="en-US" sz="2000" dirty="0">
                <a:gradFill>
                  <a:gsLst>
                    <a:gs pos="1250">
                      <a:srgbClr val="353535"/>
                    </a:gs>
                    <a:gs pos="100000">
                      <a:srgbClr val="353535"/>
                    </a:gs>
                  </a:gsLst>
                  <a:lin ang="5400000" scaled="0"/>
                </a:gradFill>
                <a:latin typeface="Segoe UI"/>
                <a:ea typeface="Segoe UI Semilight" charset="0"/>
                <a:cs typeface="Segoe UI Semilight" charset="0"/>
              </a:rPr>
              <a:t>The hub for teamwork in Office 365</a:t>
            </a:r>
            <a:endParaRPr lang="en-US" sz="2000" dirty="0">
              <a:solidFill>
                <a:srgbClr val="2F2F2F"/>
              </a:solidFill>
              <a:latin typeface="Segoe UI"/>
              <a:ea typeface="Segoe UI Semilight" charset="0"/>
              <a:cs typeface="Segoe UI Semilight" charset="0"/>
            </a:endParaRPr>
          </a:p>
        </p:txBody>
      </p:sp>
      <p:sp>
        <p:nvSpPr>
          <p:cNvPr id="30" name="TextBox 29">
            <a:extLst>
              <a:ext uri="{FF2B5EF4-FFF2-40B4-BE49-F238E27FC236}">
                <a16:creationId xmlns:a16="http://schemas.microsoft.com/office/drawing/2014/main" id="{20830D0B-B21A-42E0-AD19-C43200884DDD}"/>
              </a:ext>
            </a:extLst>
          </p:cNvPr>
          <p:cNvSpPr txBox="1"/>
          <p:nvPr/>
        </p:nvSpPr>
        <p:spPr>
          <a:xfrm>
            <a:off x="1181861" y="2082169"/>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Communicate</a:t>
            </a:r>
          </a:p>
        </p:txBody>
      </p:sp>
      <p:sp>
        <p:nvSpPr>
          <p:cNvPr id="31" name="TextBox 30">
            <a:extLst>
              <a:ext uri="{FF2B5EF4-FFF2-40B4-BE49-F238E27FC236}">
                <a16:creationId xmlns:a16="http://schemas.microsoft.com/office/drawing/2014/main" id="{56871C5E-2510-4BF9-96CE-8A5D8B50AC05}"/>
              </a:ext>
            </a:extLst>
          </p:cNvPr>
          <p:cNvSpPr txBox="1"/>
          <p:nvPr/>
        </p:nvSpPr>
        <p:spPr>
          <a:xfrm>
            <a:off x="1181861" y="2417909"/>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through chat, meetings &amp; calls</a:t>
            </a:r>
          </a:p>
        </p:txBody>
      </p:sp>
      <p:sp>
        <p:nvSpPr>
          <p:cNvPr id="34" name="TextBox 33">
            <a:extLst>
              <a:ext uri="{FF2B5EF4-FFF2-40B4-BE49-F238E27FC236}">
                <a16:creationId xmlns:a16="http://schemas.microsoft.com/office/drawing/2014/main" id="{7910D949-D8AD-449A-A61A-7CC0C2759CD4}"/>
              </a:ext>
            </a:extLst>
          </p:cNvPr>
          <p:cNvSpPr txBox="1"/>
          <p:nvPr/>
        </p:nvSpPr>
        <p:spPr>
          <a:xfrm>
            <a:off x="1181861" y="3141573"/>
            <a:ext cx="3550043"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Collaborate</a:t>
            </a:r>
          </a:p>
        </p:txBody>
      </p:sp>
      <p:sp>
        <p:nvSpPr>
          <p:cNvPr id="35" name="TextBox 34">
            <a:extLst>
              <a:ext uri="{FF2B5EF4-FFF2-40B4-BE49-F238E27FC236}">
                <a16:creationId xmlns:a16="http://schemas.microsoft.com/office/drawing/2014/main" id="{45A22E76-DBF0-4E3E-9448-C96BF43FD5B6}"/>
              </a:ext>
            </a:extLst>
          </p:cNvPr>
          <p:cNvSpPr txBox="1"/>
          <p:nvPr/>
        </p:nvSpPr>
        <p:spPr>
          <a:xfrm>
            <a:off x="1181861" y="3483903"/>
            <a:ext cx="3550043"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deeply integrated Office 365 apps</a:t>
            </a:r>
          </a:p>
        </p:txBody>
      </p:sp>
      <p:sp>
        <p:nvSpPr>
          <p:cNvPr id="46" name="TextBox 45">
            <a:extLst>
              <a:ext uri="{FF2B5EF4-FFF2-40B4-BE49-F238E27FC236}">
                <a16:creationId xmlns:a16="http://schemas.microsoft.com/office/drawing/2014/main" id="{94187656-EC47-49E4-B2AD-9E0766B12D1C}"/>
              </a:ext>
            </a:extLst>
          </p:cNvPr>
          <p:cNvSpPr txBox="1"/>
          <p:nvPr/>
        </p:nvSpPr>
        <p:spPr>
          <a:xfrm>
            <a:off x="1181861" y="4207566"/>
            <a:ext cx="3755230"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Customize &amp; extend</a:t>
            </a:r>
          </a:p>
        </p:txBody>
      </p:sp>
      <p:sp>
        <p:nvSpPr>
          <p:cNvPr id="47" name="TextBox 46">
            <a:extLst>
              <a:ext uri="{FF2B5EF4-FFF2-40B4-BE49-F238E27FC236}">
                <a16:creationId xmlns:a16="http://schemas.microsoft.com/office/drawing/2014/main" id="{11A8706B-33B1-4BBD-8041-A2EBA1398B10}"/>
              </a:ext>
            </a:extLst>
          </p:cNvPr>
          <p:cNvSpPr txBox="1"/>
          <p:nvPr/>
        </p:nvSpPr>
        <p:spPr>
          <a:xfrm>
            <a:off x="1181861" y="4576793"/>
            <a:ext cx="3755230" cy="219406"/>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with 3rd party apps, processes, and devices</a:t>
            </a:r>
          </a:p>
        </p:txBody>
      </p:sp>
      <p:sp>
        <p:nvSpPr>
          <p:cNvPr id="49" name="TextBox 48">
            <a:extLst>
              <a:ext uri="{FF2B5EF4-FFF2-40B4-BE49-F238E27FC236}">
                <a16:creationId xmlns:a16="http://schemas.microsoft.com/office/drawing/2014/main" id="{340E4C61-7635-4B75-BFD8-CC199F557225}"/>
              </a:ext>
            </a:extLst>
          </p:cNvPr>
          <p:cNvSpPr txBox="1"/>
          <p:nvPr/>
        </p:nvSpPr>
        <p:spPr>
          <a:xfrm>
            <a:off x="1181862" y="5300457"/>
            <a:ext cx="3894088" cy="376684"/>
          </a:xfrm>
          <a:prstGeom prst="rect">
            <a:avLst/>
          </a:prstGeom>
          <a:noFill/>
        </p:spPr>
        <p:txBody>
          <a:bodyPr wrap="square" lIns="0" tIns="0" rIns="0" bIns="0" rtlCol="0">
            <a:spAutoFit/>
          </a:bodyPr>
          <a:lstStyle/>
          <a:p>
            <a:pPr defTabSz="950756">
              <a:spcBef>
                <a:spcPts val="408"/>
              </a:spcBef>
              <a:buSzPct val="90000"/>
              <a:defRPr/>
            </a:pPr>
            <a:r>
              <a:rPr lang="en-US" sz="2400" spc="-147">
                <a:ln w="3175">
                  <a:noFill/>
                </a:ln>
                <a:solidFill>
                  <a:srgbClr val="2F2F2F"/>
                </a:solidFill>
                <a:latin typeface="Segoe UI Semibold"/>
                <a:cs typeface="Segoe UI" pitchFamily="34" charset="0"/>
              </a:rPr>
              <a:t>Work with confidence</a:t>
            </a:r>
          </a:p>
        </p:txBody>
      </p:sp>
      <p:sp>
        <p:nvSpPr>
          <p:cNvPr id="50" name="TextBox 49">
            <a:extLst>
              <a:ext uri="{FF2B5EF4-FFF2-40B4-BE49-F238E27FC236}">
                <a16:creationId xmlns:a16="http://schemas.microsoft.com/office/drawing/2014/main" id="{C9AE709C-1F46-4E8C-8EA7-4BBACA0DE578}"/>
              </a:ext>
            </a:extLst>
          </p:cNvPr>
          <p:cNvSpPr txBox="1"/>
          <p:nvPr/>
        </p:nvSpPr>
        <p:spPr>
          <a:xfrm>
            <a:off x="1181864" y="5645246"/>
            <a:ext cx="3096774" cy="438811"/>
          </a:xfrm>
          <a:prstGeom prst="rect">
            <a:avLst/>
          </a:prstGeom>
          <a:noFill/>
        </p:spPr>
        <p:txBody>
          <a:bodyPr wrap="square" lIns="0" tIns="0" rIns="0" bIns="0" rtlCol="0">
            <a:spAutoFit/>
          </a:bodyPr>
          <a:lstStyle/>
          <a:p>
            <a:pPr defTabSz="950756">
              <a:spcBef>
                <a:spcPts val="408"/>
              </a:spcBef>
              <a:buSzPct val="90000"/>
              <a:defRPr/>
            </a:pPr>
            <a:r>
              <a:rPr lang="en-US" sz="1398">
                <a:ln w="3175">
                  <a:noFill/>
                </a:ln>
                <a:solidFill>
                  <a:srgbClr val="2F2F2F"/>
                </a:solidFill>
                <a:latin typeface="Segoe UI"/>
                <a:cs typeface="Segoe UI Semibold" charset="0"/>
              </a:rPr>
              <a:t>enterprise level security, compliance, and manageability</a:t>
            </a:r>
          </a:p>
        </p:txBody>
      </p:sp>
      <p:sp>
        <p:nvSpPr>
          <p:cNvPr id="64" name="Rectangular Callout 59">
            <a:extLst>
              <a:ext uri="{FF2B5EF4-FFF2-40B4-BE49-F238E27FC236}">
                <a16:creationId xmlns:a16="http://schemas.microsoft.com/office/drawing/2014/main" id="{8F3854E2-7487-4A3B-B165-2394396A23BE}"/>
              </a:ext>
            </a:extLst>
          </p:cNvPr>
          <p:cNvSpPr/>
          <p:nvPr/>
        </p:nvSpPr>
        <p:spPr>
          <a:xfrm>
            <a:off x="558397" y="2199765"/>
            <a:ext cx="321258" cy="220170"/>
          </a:xfrm>
          <a:prstGeom prst="wedgeRectCallout">
            <a:avLst>
              <a:gd name="adj1" fmla="val -34098"/>
              <a:gd name="adj2" fmla="val 80367"/>
            </a:avLst>
          </a:prstGeom>
          <a:noFill/>
          <a:ln w="19050">
            <a:solidFill>
              <a:srgbClr val="2837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154">
              <a:defRPr/>
            </a:pPr>
            <a:endParaRPr lang="en-US" sz="1873">
              <a:solidFill>
                <a:srgbClr val="E6E6E6"/>
              </a:solidFill>
              <a:latin typeface="Segoe UI"/>
            </a:endParaRPr>
          </a:p>
        </p:txBody>
      </p:sp>
      <p:grpSp>
        <p:nvGrpSpPr>
          <p:cNvPr id="65" name="Group 64">
            <a:extLst>
              <a:ext uri="{FF2B5EF4-FFF2-40B4-BE49-F238E27FC236}">
                <a16:creationId xmlns:a16="http://schemas.microsoft.com/office/drawing/2014/main" id="{309B53CD-E2A9-4272-A32C-2D29E356121F}"/>
              </a:ext>
            </a:extLst>
          </p:cNvPr>
          <p:cNvGrpSpPr/>
          <p:nvPr/>
        </p:nvGrpSpPr>
        <p:grpSpPr>
          <a:xfrm>
            <a:off x="531315" y="3182924"/>
            <a:ext cx="371107" cy="375356"/>
            <a:chOff x="703263" y="3005138"/>
            <a:chExt cx="415924" cy="420687"/>
          </a:xfrm>
        </p:grpSpPr>
        <p:sp>
          <p:nvSpPr>
            <p:cNvPr id="66" name="Freeform 12">
              <a:extLst>
                <a:ext uri="{FF2B5EF4-FFF2-40B4-BE49-F238E27FC236}">
                  <a16:creationId xmlns:a16="http://schemas.microsoft.com/office/drawing/2014/main" id="{F35A492E-9095-44A6-8323-9FF45CD4C091}"/>
                </a:ext>
              </a:extLst>
            </p:cNvPr>
            <p:cNvSpPr>
              <a:spLocks/>
            </p:cNvSpPr>
            <p:nvPr/>
          </p:nvSpPr>
          <p:spPr bwMode="auto">
            <a:xfrm>
              <a:off x="973138" y="3073400"/>
              <a:ext cx="120650" cy="204787"/>
            </a:xfrm>
            <a:custGeom>
              <a:avLst/>
              <a:gdLst>
                <a:gd name="T0" fmla="*/ 53 w 55"/>
                <a:gd name="T1" fmla="*/ 94 h 94"/>
                <a:gd name="T2" fmla="*/ 55 w 55"/>
                <a:gd name="T3" fmla="*/ 78 h 94"/>
                <a:gd name="T4" fmla="*/ 0 w 55"/>
                <a:gd name="T5" fmla="*/ 0 h 94"/>
              </a:gdLst>
              <a:ahLst/>
              <a:cxnLst>
                <a:cxn ang="0">
                  <a:pos x="T0" y="T1"/>
                </a:cxn>
                <a:cxn ang="0">
                  <a:pos x="T2" y="T3"/>
                </a:cxn>
                <a:cxn ang="0">
                  <a:pos x="T4" y="T5"/>
                </a:cxn>
              </a:cxnLst>
              <a:rect l="0" t="0" r="r" b="b"/>
              <a:pathLst>
                <a:path w="55" h="94">
                  <a:moveTo>
                    <a:pt x="53" y="94"/>
                  </a:moveTo>
                  <a:cubicBezTo>
                    <a:pt x="54" y="89"/>
                    <a:pt x="55" y="84"/>
                    <a:pt x="55" y="78"/>
                  </a:cubicBezTo>
                  <a:cubicBezTo>
                    <a:pt x="55" y="42"/>
                    <a:pt x="32" y="11"/>
                    <a:pt x="0"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7" name="Freeform 13">
              <a:extLst>
                <a:ext uri="{FF2B5EF4-FFF2-40B4-BE49-F238E27FC236}">
                  <a16:creationId xmlns:a16="http://schemas.microsoft.com/office/drawing/2014/main" id="{030A2EC5-E334-4DE2-974D-064E61C95EB0}"/>
                </a:ext>
              </a:extLst>
            </p:cNvPr>
            <p:cNvSpPr>
              <a:spLocks/>
            </p:cNvSpPr>
            <p:nvPr/>
          </p:nvSpPr>
          <p:spPr bwMode="auto">
            <a:xfrm>
              <a:off x="796925" y="3384550"/>
              <a:ext cx="228600" cy="41275"/>
            </a:xfrm>
            <a:custGeom>
              <a:avLst/>
              <a:gdLst>
                <a:gd name="T0" fmla="*/ 0 w 104"/>
                <a:gd name="T1" fmla="*/ 0 h 19"/>
                <a:gd name="T2" fmla="*/ 52 w 104"/>
                <a:gd name="T3" fmla="*/ 19 h 19"/>
                <a:gd name="T4" fmla="*/ 104 w 104"/>
                <a:gd name="T5" fmla="*/ 0 h 19"/>
              </a:gdLst>
              <a:ahLst/>
              <a:cxnLst>
                <a:cxn ang="0">
                  <a:pos x="T0" y="T1"/>
                </a:cxn>
                <a:cxn ang="0">
                  <a:pos x="T2" y="T3"/>
                </a:cxn>
                <a:cxn ang="0">
                  <a:pos x="T4" y="T5"/>
                </a:cxn>
              </a:cxnLst>
              <a:rect l="0" t="0" r="r" b="b"/>
              <a:pathLst>
                <a:path w="104" h="19">
                  <a:moveTo>
                    <a:pt x="0" y="0"/>
                  </a:moveTo>
                  <a:cubicBezTo>
                    <a:pt x="14" y="12"/>
                    <a:pt x="32" y="19"/>
                    <a:pt x="52" y="19"/>
                  </a:cubicBezTo>
                  <a:cubicBezTo>
                    <a:pt x="72" y="19"/>
                    <a:pt x="90" y="12"/>
                    <a:pt x="104" y="0"/>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8" name="Freeform 14">
              <a:extLst>
                <a:ext uri="{FF2B5EF4-FFF2-40B4-BE49-F238E27FC236}">
                  <a16:creationId xmlns:a16="http://schemas.microsoft.com/office/drawing/2014/main" id="{52733157-F27D-4A14-84C6-39C776C0C0EF}"/>
                </a:ext>
              </a:extLst>
            </p:cNvPr>
            <p:cNvSpPr>
              <a:spLocks/>
            </p:cNvSpPr>
            <p:nvPr/>
          </p:nvSpPr>
          <p:spPr bwMode="auto">
            <a:xfrm>
              <a:off x="730250" y="3073400"/>
              <a:ext cx="120650" cy="204787"/>
            </a:xfrm>
            <a:custGeom>
              <a:avLst/>
              <a:gdLst>
                <a:gd name="T0" fmla="*/ 55 w 55"/>
                <a:gd name="T1" fmla="*/ 0 h 94"/>
                <a:gd name="T2" fmla="*/ 0 w 55"/>
                <a:gd name="T3" fmla="*/ 78 h 94"/>
                <a:gd name="T4" fmla="*/ 2 w 55"/>
                <a:gd name="T5" fmla="*/ 94 h 94"/>
              </a:gdLst>
              <a:ahLst/>
              <a:cxnLst>
                <a:cxn ang="0">
                  <a:pos x="T0" y="T1"/>
                </a:cxn>
                <a:cxn ang="0">
                  <a:pos x="T2" y="T3"/>
                </a:cxn>
                <a:cxn ang="0">
                  <a:pos x="T4" y="T5"/>
                </a:cxn>
              </a:cxnLst>
              <a:rect l="0" t="0" r="r" b="b"/>
              <a:pathLst>
                <a:path w="55" h="94">
                  <a:moveTo>
                    <a:pt x="55" y="0"/>
                  </a:moveTo>
                  <a:cubicBezTo>
                    <a:pt x="23" y="11"/>
                    <a:pt x="0" y="42"/>
                    <a:pt x="0" y="78"/>
                  </a:cubicBezTo>
                  <a:cubicBezTo>
                    <a:pt x="0" y="84"/>
                    <a:pt x="1" y="89"/>
                    <a:pt x="2" y="94"/>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69" name="Oval 15">
              <a:extLst>
                <a:ext uri="{FF2B5EF4-FFF2-40B4-BE49-F238E27FC236}">
                  <a16:creationId xmlns:a16="http://schemas.microsoft.com/office/drawing/2014/main" id="{5E17DE14-2882-4E6C-9A65-1828B98558AB}"/>
                </a:ext>
              </a:extLst>
            </p:cNvPr>
            <p:cNvSpPr>
              <a:spLocks noChangeArrowheads="1"/>
            </p:cNvSpPr>
            <p:nvPr/>
          </p:nvSpPr>
          <p:spPr bwMode="auto">
            <a:xfrm>
              <a:off x="868363" y="300513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0" name="Oval 16">
              <a:extLst>
                <a:ext uri="{FF2B5EF4-FFF2-40B4-BE49-F238E27FC236}">
                  <a16:creationId xmlns:a16="http://schemas.microsoft.com/office/drawing/2014/main" id="{F181CD0B-E5E4-4FD3-9C7C-EE454F8FF153}"/>
                </a:ext>
              </a:extLst>
            </p:cNvPr>
            <p:cNvSpPr>
              <a:spLocks noChangeArrowheads="1"/>
            </p:cNvSpPr>
            <p:nvPr/>
          </p:nvSpPr>
          <p:spPr bwMode="auto">
            <a:xfrm>
              <a:off x="703263"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71" name="Oval 17">
              <a:extLst>
                <a:ext uri="{FF2B5EF4-FFF2-40B4-BE49-F238E27FC236}">
                  <a16:creationId xmlns:a16="http://schemas.microsoft.com/office/drawing/2014/main" id="{3ECB5D56-C216-4EAC-86D3-3BCA16A2188E}"/>
                </a:ext>
              </a:extLst>
            </p:cNvPr>
            <p:cNvSpPr>
              <a:spLocks noChangeArrowheads="1"/>
            </p:cNvSpPr>
            <p:nvPr/>
          </p:nvSpPr>
          <p:spPr bwMode="auto">
            <a:xfrm>
              <a:off x="1031875" y="3303588"/>
              <a:ext cx="87312" cy="87312"/>
            </a:xfrm>
            <a:prstGeom prst="ellipse">
              <a:avLst/>
            </a:pr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grpSp>
        <p:nvGrpSpPr>
          <p:cNvPr id="72" name="Group 71">
            <a:extLst>
              <a:ext uri="{FF2B5EF4-FFF2-40B4-BE49-F238E27FC236}">
                <a16:creationId xmlns:a16="http://schemas.microsoft.com/office/drawing/2014/main" id="{18D0040C-15B1-41AA-B550-B915972A5A54}"/>
              </a:ext>
            </a:extLst>
          </p:cNvPr>
          <p:cNvGrpSpPr/>
          <p:nvPr/>
        </p:nvGrpSpPr>
        <p:grpSpPr>
          <a:xfrm>
            <a:off x="526348" y="4290105"/>
            <a:ext cx="379803" cy="454695"/>
            <a:chOff x="645995" y="3976119"/>
            <a:chExt cx="425674" cy="509610"/>
          </a:xfrm>
        </p:grpSpPr>
        <p:sp>
          <p:nvSpPr>
            <p:cNvPr id="73" name="Line 198">
              <a:extLst>
                <a:ext uri="{FF2B5EF4-FFF2-40B4-BE49-F238E27FC236}">
                  <a16:creationId xmlns:a16="http://schemas.microsoft.com/office/drawing/2014/main" id="{7BA09863-E4FA-4D71-84C8-9344272B512E}"/>
                </a:ext>
              </a:extLst>
            </p:cNvPr>
            <p:cNvSpPr>
              <a:spLocks noChangeShapeType="1"/>
            </p:cNvSpPr>
            <p:nvPr/>
          </p:nvSpPr>
          <p:spPr bwMode="auto">
            <a:xfrm rot="5400000">
              <a:off x="771899"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4" name="Line 199">
              <a:extLst>
                <a:ext uri="{FF2B5EF4-FFF2-40B4-BE49-F238E27FC236}">
                  <a16:creationId xmlns:a16="http://schemas.microsoft.com/office/drawing/2014/main" id="{9998324D-DD35-46E5-9C83-978273944B5B}"/>
                </a:ext>
              </a:extLst>
            </p:cNvPr>
            <p:cNvSpPr>
              <a:spLocks noChangeShapeType="1"/>
            </p:cNvSpPr>
            <p:nvPr/>
          </p:nvSpPr>
          <p:spPr bwMode="auto">
            <a:xfrm rot="5400000">
              <a:off x="60402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5" name="Line 200">
              <a:extLst>
                <a:ext uri="{FF2B5EF4-FFF2-40B4-BE49-F238E27FC236}">
                  <a16:creationId xmlns:a16="http://schemas.microsoft.com/office/drawing/2014/main" id="{3B37A45F-8826-408C-A1E5-C9561C35FA79}"/>
                </a:ext>
              </a:extLst>
            </p:cNvPr>
            <p:cNvSpPr>
              <a:spLocks noChangeShapeType="1"/>
            </p:cNvSpPr>
            <p:nvPr/>
          </p:nvSpPr>
          <p:spPr bwMode="auto">
            <a:xfrm rot="5400000">
              <a:off x="433158" y="4230924"/>
              <a:ext cx="509610" cy="0"/>
            </a:xfrm>
            <a:prstGeom prst="line">
              <a:avLst/>
            </a:prstGeom>
            <a:noFill/>
            <a:ln w="19050" cap="rnd">
              <a:solidFill>
                <a:srgbClr val="283750"/>
              </a:solidFill>
              <a:prstDash val="solid"/>
              <a:round/>
              <a:headEnd/>
              <a:tailEnd/>
            </a:ln>
            <a:extLst>
              <a:ext uri="{909E8E84-426E-40DD-AFC4-6F175D3DCCD1}">
                <a14:hiddenFill xmlns:a14="http://schemas.microsoft.com/office/drawing/2010/main">
                  <a:no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6" name="Oval 209">
              <a:extLst>
                <a:ext uri="{FF2B5EF4-FFF2-40B4-BE49-F238E27FC236}">
                  <a16:creationId xmlns:a16="http://schemas.microsoft.com/office/drawing/2014/main" id="{8EE90751-2AF4-414A-A086-799A384F0386}"/>
                </a:ext>
              </a:extLst>
            </p:cNvPr>
            <p:cNvSpPr>
              <a:spLocks noChangeArrowheads="1"/>
            </p:cNvSpPr>
            <p:nvPr/>
          </p:nvSpPr>
          <p:spPr bwMode="auto">
            <a:xfrm rot="5400000">
              <a:off x="984735" y="4257905"/>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7" name="Oval 210">
              <a:extLst>
                <a:ext uri="{FF2B5EF4-FFF2-40B4-BE49-F238E27FC236}">
                  <a16:creationId xmlns:a16="http://schemas.microsoft.com/office/drawing/2014/main" id="{BD73A440-6B83-4088-A9D5-0780B16C2C88}"/>
                </a:ext>
              </a:extLst>
            </p:cNvPr>
            <p:cNvSpPr>
              <a:spLocks noChangeArrowheads="1"/>
            </p:cNvSpPr>
            <p:nvPr/>
          </p:nvSpPr>
          <p:spPr bwMode="auto">
            <a:xfrm rot="5400000">
              <a:off x="813865" y="4060057"/>
              <a:ext cx="86934" cy="86934"/>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sp>
          <p:nvSpPr>
            <p:cNvPr id="78" name="Oval 211">
              <a:extLst>
                <a:ext uri="{FF2B5EF4-FFF2-40B4-BE49-F238E27FC236}">
                  <a16:creationId xmlns:a16="http://schemas.microsoft.com/office/drawing/2014/main" id="{8AB64537-E00C-4DAF-924E-98153940E3B2}"/>
                </a:ext>
              </a:extLst>
            </p:cNvPr>
            <p:cNvSpPr>
              <a:spLocks noChangeArrowheads="1"/>
            </p:cNvSpPr>
            <p:nvPr/>
          </p:nvSpPr>
          <p:spPr bwMode="auto">
            <a:xfrm rot="5400000">
              <a:off x="645995" y="4203947"/>
              <a:ext cx="83936" cy="83936"/>
            </a:xfrm>
            <a:prstGeom prst="ellipse">
              <a:avLst/>
            </a:prstGeom>
            <a:solidFill>
              <a:schemeClr val="bg2"/>
            </a:solidFill>
            <a:ln w="19050" cap="flat">
              <a:solidFill>
                <a:srgbClr val="283750"/>
              </a:solidFill>
              <a:prstDash val="solid"/>
              <a:miter lim="800000"/>
              <a:headEnd/>
              <a:tailEnd/>
            </a:ln>
          </p:spPr>
          <p:txBody>
            <a:bodyPr vert="horz" wrap="square" lIns="93221" tIns="46610" rIns="93221" bIns="46610" numCol="1" anchor="t" anchorCtr="0" compatLnSpc="1">
              <a:prstTxWarp prst="textNoShape">
                <a:avLst/>
              </a:prstTxWarp>
            </a:bodyPr>
            <a:lstStyle/>
            <a:p>
              <a:pPr defTabSz="950756">
                <a:defRPr/>
              </a:pPr>
              <a:endParaRPr lang="en-US" sz="1873" kern="0">
                <a:solidFill>
                  <a:srgbClr val="353535"/>
                </a:solidFill>
                <a:latin typeface="Segoe UI Semilight"/>
              </a:endParaRPr>
            </a:p>
          </p:txBody>
        </p:sp>
      </p:grpSp>
      <p:grpSp>
        <p:nvGrpSpPr>
          <p:cNvPr id="79" name="Group 78">
            <a:extLst>
              <a:ext uri="{FF2B5EF4-FFF2-40B4-BE49-F238E27FC236}">
                <a16:creationId xmlns:a16="http://schemas.microsoft.com/office/drawing/2014/main" id="{A3758A88-B898-46F8-88DB-8A4E30FDD26F}"/>
              </a:ext>
            </a:extLst>
          </p:cNvPr>
          <p:cNvGrpSpPr/>
          <p:nvPr/>
        </p:nvGrpSpPr>
        <p:grpSpPr>
          <a:xfrm>
            <a:off x="578458" y="5362138"/>
            <a:ext cx="288587" cy="378771"/>
            <a:chOff x="765176" y="4954588"/>
            <a:chExt cx="177800" cy="233363"/>
          </a:xfrm>
        </p:grpSpPr>
        <p:sp>
          <p:nvSpPr>
            <p:cNvPr id="80" name="Freeform 21">
              <a:extLst>
                <a:ext uri="{FF2B5EF4-FFF2-40B4-BE49-F238E27FC236}">
                  <a16:creationId xmlns:a16="http://schemas.microsoft.com/office/drawing/2014/main" id="{E0B7C031-9991-4DEA-B4F2-2DAC83CED1DC}"/>
                </a:ext>
              </a:extLst>
            </p:cNvPr>
            <p:cNvSpPr>
              <a:spLocks noEditPoints="1"/>
            </p:cNvSpPr>
            <p:nvPr/>
          </p:nvSpPr>
          <p:spPr bwMode="auto">
            <a:xfrm>
              <a:off x="765176" y="5056188"/>
              <a:ext cx="177800" cy="131763"/>
            </a:xfrm>
            <a:custGeom>
              <a:avLst/>
              <a:gdLst>
                <a:gd name="T0" fmla="*/ 112 w 112"/>
                <a:gd name="T1" fmla="*/ 83 h 83"/>
                <a:gd name="T2" fmla="*/ 0 w 112"/>
                <a:gd name="T3" fmla="*/ 83 h 83"/>
                <a:gd name="T4" fmla="*/ 0 w 112"/>
                <a:gd name="T5" fmla="*/ 0 h 83"/>
                <a:gd name="T6" fmla="*/ 112 w 112"/>
                <a:gd name="T7" fmla="*/ 0 h 83"/>
                <a:gd name="T8" fmla="*/ 112 w 112"/>
                <a:gd name="T9" fmla="*/ 83 h 83"/>
                <a:gd name="T10" fmla="*/ 112 w 112"/>
                <a:gd name="T11" fmla="*/ 83 h 83"/>
                <a:gd name="T12" fmla="*/ 112 w 112"/>
                <a:gd name="T13" fmla="*/ 83 h 83"/>
                <a:gd name="T14" fmla="*/ 11 w 112"/>
                <a:gd name="T15" fmla="*/ 71 h 83"/>
                <a:gd name="T16" fmla="*/ 11 w 112"/>
                <a:gd name="T17"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83">
                  <a:moveTo>
                    <a:pt x="112" y="83"/>
                  </a:moveTo>
                  <a:lnTo>
                    <a:pt x="0" y="83"/>
                  </a:lnTo>
                  <a:lnTo>
                    <a:pt x="0" y="0"/>
                  </a:lnTo>
                  <a:lnTo>
                    <a:pt x="112" y="0"/>
                  </a:lnTo>
                  <a:lnTo>
                    <a:pt x="112" y="83"/>
                  </a:lnTo>
                  <a:lnTo>
                    <a:pt x="112" y="83"/>
                  </a:lnTo>
                  <a:lnTo>
                    <a:pt x="112" y="83"/>
                  </a:lnTo>
                  <a:moveTo>
                    <a:pt x="11" y="71"/>
                  </a:moveTo>
                  <a:lnTo>
                    <a:pt x="11" y="71"/>
                  </a:ln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sp>
          <p:nvSpPr>
            <p:cNvPr id="81" name="Freeform 22">
              <a:extLst>
                <a:ext uri="{FF2B5EF4-FFF2-40B4-BE49-F238E27FC236}">
                  <a16:creationId xmlns:a16="http://schemas.microsoft.com/office/drawing/2014/main" id="{5B1C2B88-934F-494D-A961-C141F2FD00C2}"/>
                </a:ext>
              </a:extLst>
            </p:cNvPr>
            <p:cNvSpPr>
              <a:spLocks/>
            </p:cNvSpPr>
            <p:nvPr/>
          </p:nvSpPr>
          <p:spPr bwMode="auto">
            <a:xfrm>
              <a:off x="790206" y="4954588"/>
              <a:ext cx="127741" cy="101600"/>
            </a:xfrm>
            <a:custGeom>
              <a:avLst/>
              <a:gdLst>
                <a:gd name="T0" fmla="*/ 0 w 54"/>
                <a:gd name="T1" fmla="*/ 46 h 46"/>
                <a:gd name="T2" fmla="*/ 0 w 54"/>
                <a:gd name="T3" fmla="*/ 27 h 46"/>
                <a:gd name="T4" fmla="*/ 27 w 54"/>
                <a:gd name="T5" fmla="*/ 0 h 46"/>
                <a:gd name="T6" fmla="*/ 54 w 54"/>
                <a:gd name="T7" fmla="*/ 27 h 46"/>
                <a:gd name="T8" fmla="*/ 54 w 54"/>
                <a:gd name="T9" fmla="*/ 46 h 46"/>
                <a:gd name="T10" fmla="*/ 54 w 54"/>
                <a:gd name="T11" fmla="*/ 46 h 46"/>
                <a:gd name="T12" fmla="*/ 54 w 54"/>
                <a:gd name="T13" fmla="*/ 46 h 46"/>
                <a:gd name="T14" fmla="*/ 45 w 5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6">
                  <a:moveTo>
                    <a:pt x="0" y="46"/>
                  </a:moveTo>
                  <a:cubicBezTo>
                    <a:pt x="0" y="27"/>
                    <a:pt x="0" y="27"/>
                    <a:pt x="0" y="27"/>
                  </a:cubicBezTo>
                  <a:cubicBezTo>
                    <a:pt x="0" y="13"/>
                    <a:pt x="12" y="0"/>
                    <a:pt x="27" y="0"/>
                  </a:cubicBezTo>
                  <a:cubicBezTo>
                    <a:pt x="42" y="0"/>
                    <a:pt x="54" y="13"/>
                    <a:pt x="54" y="27"/>
                  </a:cubicBezTo>
                  <a:cubicBezTo>
                    <a:pt x="54" y="46"/>
                    <a:pt x="54" y="46"/>
                    <a:pt x="54" y="46"/>
                  </a:cubicBezTo>
                  <a:cubicBezTo>
                    <a:pt x="54" y="46"/>
                    <a:pt x="54" y="46"/>
                    <a:pt x="54" y="46"/>
                  </a:cubicBezTo>
                  <a:cubicBezTo>
                    <a:pt x="54" y="46"/>
                    <a:pt x="54" y="46"/>
                    <a:pt x="54" y="46"/>
                  </a:cubicBezTo>
                  <a:cubicBezTo>
                    <a:pt x="45" y="46"/>
                    <a:pt x="45" y="46"/>
                    <a:pt x="45" y="46"/>
                  </a:cubicBezTo>
                </a:path>
              </a:pathLst>
            </a:custGeom>
            <a:noFill/>
            <a:ln w="19050" cap="flat">
              <a:solidFill>
                <a:srgbClr val="2837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21" tIns="46610" rIns="93221" bIns="46610" numCol="1" anchor="t" anchorCtr="0" compatLnSpc="1">
              <a:prstTxWarp prst="textNoShape">
                <a:avLst/>
              </a:prstTxWarp>
            </a:bodyPr>
            <a:lstStyle/>
            <a:p>
              <a:pPr defTabSz="950756">
                <a:defRPr/>
              </a:pPr>
              <a:endParaRPr lang="en-US" sz="1873">
                <a:solidFill>
                  <a:srgbClr val="353535"/>
                </a:solidFill>
                <a:latin typeface="Segoe UI Semilight"/>
              </a:endParaRPr>
            </a:p>
          </p:txBody>
        </p:sp>
      </p:grpSp>
      <p:sp>
        <p:nvSpPr>
          <p:cNvPr id="18" name="Rectangle 17">
            <a:extLst>
              <a:ext uri="{FF2B5EF4-FFF2-40B4-BE49-F238E27FC236}">
                <a16:creationId xmlns:a16="http://schemas.microsoft.com/office/drawing/2014/main" id="{EE551F41-564D-4747-9562-E32F7092BFEA}"/>
              </a:ext>
            </a:extLst>
          </p:cNvPr>
          <p:cNvSpPr/>
          <p:nvPr/>
        </p:nvSpPr>
        <p:spPr bwMode="auto">
          <a:xfrm>
            <a:off x="258773" y="302677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C3BC5AFE-DF2C-467F-9F19-2C00058C4DC9}"/>
              </a:ext>
            </a:extLst>
          </p:cNvPr>
          <p:cNvSpPr/>
          <p:nvPr/>
        </p:nvSpPr>
        <p:spPr bwMode="auto">
          <a:xfrm>
            <a:off x="258773" y="4071518"/>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F7AFCFEC-519F-4DAC-869D-F55653C72877}"/>
              </a:ext>
            </a:extLst>
          </p:cNvPr>
          <p:cNvSpPr/>
          <p:nvPr/>
        </p:nvSpPr>
        <p:spPr bwMode="auto">
          <a:xfrm>
            <a:off x="258773" y="5116257"/>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F8D1554-77D1-4351-85F3-D4B2E5BE83B9}"/>
              </a:ext>
            </a:extLst>
          </p:cNvPr>
          <p:cNvSpPr/>
          <p:nvPr/>
        </p:nvSpPr>
        <p:spPr bwMode="auto">
          <a:xfrm>
            <a:off x="258773" y="1982039"/>
            <a:ext cx="4678318" cy="974813"/>
          </a:xfrm>
          <a:prstGeom prst="rect">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7DCFF7B-AEEE-450F-BB2B-D78241C6A6DC}"/>
              </a:ext>
            </a:extLst>
          </p:cNvPr>
          <p:cNvGrpSpPr/>
          <p:nvPr/>
        </p:nvGrpSpPr>
        <p:grpSpPr>
          <a:xfrm>
            <a:off x="4413483" y="125868"/>
            <a:ext cx="7890716" cy="6418646"/>
            <a:chOff x="4480781" y="563669"/>
            <a:chExt cx="7736698" cy="6293361"/>
          </a:xfrm>
        </p:grpSpPr>
        <p:pic>
          <p:nvPicPr>
            <p:cNvPr id="55" name="Picture 54" descr="A screenshot of a computer&#10;&#10;Description generated with very high confidence">
              <a:extLst>
                <a:ext uri="{FF2B5EF4-FFF2-40B4-BE49-F238E27FC236}">
                  <a16:creationId xmlns:a16="http://schemas.microsoft.com/office/drawing/2014/main" id="{8CB65AA2-89A7-4521-A715-8A6F150C514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4480781" y="563669"/>
              <a:ext cx="7710356" cy="6293361"/>
            </a:xfrm>
            <a:prstGeom prst="rect">
              <a:avLst/>
            </a:prstGeom>
          </p:spPr>
        </p:pic>
        <p:pic>
          <p:nvPicPr>
            <p:cNvPr id="58" name="2.1" descr="A screenshot of a cell phone&#10;&#10;Description generated with very high confidence">
              <a:extLst>
                <a:ext uri="{FF2B5EF4-FFF2-40B4-BE49-F238E27FC236}">
                  <a16:creationId xmlns:a16="http://schemas.microsoft.com/office/drawing/2014/main" id="{9E4DF647-CA3F-4E21-8841-8F9A2B000E7E}"/>
                </a:ext>
              </a:extLst>
            </p:cNvPr>
            <p:cNvPicPr>
              <a:picLocks noChangeAspect="1"/>
            </p:cNvPicPr>
            <p:nvPr/>
          </p:nvPicPr>
          <p:blipFill rotWithShape="1">
            <a:blip r:embed="rId4"/>
            <a:srcRect r="24765"/>
            <a:stretch/>
          </p:blipFill>
          <p:spPr>
            <a:xfrm>
              <a:off x="5142667" y="847792"/>
              <a:ext cx="7048470" cy="5269791"/>
            </a:xfrm>
            <a:prstGeom prst="rect">
              <a:avLst/>
            </a:prstGeom>
          </p:spPr>
        </p:pic>
        <p:pic>
          <p:nvPicPr>
            <p:cNvPr id="59" name="2.1 (files)" descr="A screenshot of a cell phone&#10;&#10;Description generated with very high confidence">
              <a:extLst>
                <a:ext uri="{FF2B5EF4-FFF2-40B4-BE49-F238E27FC236}">
                  <a16:creationId xmlns:a16="http://schemas.microsoft.com/office/drawing/2014/main" id="{2705D32B-912A-4079-A49D-FB1D9B67243F}"/>
                </a:ext>
              </a:extLst>
            </p:cNvPr>
            <p:cNvPicPr>
              <a:picLocks noChangeAspect="1"/>
            </p:cNvPicPr>
            <p:nvPr/>
          </p:nvPicPr>
          <p:blipFill rotWithShape="1">
            <a:blip r:embed="rId4"/>
            <a:srcRect l="37319" t="55561" r="36291" b="38176"/>
            <a:stretch/>
          </p:blipFill>
          <p:spPr>
            <a:xfrm>
              <a:off x="8130038" y="3684112"/>
              <a:ext cx="3585552" cy="478751"/>
            </a:xfrm>
            <a:prstGeom prst="rect">
              <a:avLst/>
            </a:prstGeom>
            <a:ln w="38100">
              <a:solidFill>
                <a:srgbClr val="616A95"/>
              </a:solidFill>
              <a:miter lim="800000"/>
            </a:ln>
          </p:spPr>
        </p:pic>
        <p:pic>
          <p:nvPicPr>
            <p:cNvPr id="57" name="2.1 (link)" descr="A screenshot of a cell phone&#10;&#10;Description generated with very high confidence">
              <a:extLst>
                <a:ext uri="{FF2B5EF4-FFF2-40B4-BE49-F238E27FC236}">
                  <a16:creationId xmlns:a16="http://schemas.microsoft.com/office/drawing/2014/main" id="{9DA5E9C3-AD9A-4894-B864-C50C316FED26}"/>
                </a:ext>
              </a:extLst>
            </p:cNvPr>
            <p:cNvPicPr>
              <a:picLocks noChangeAspect="1"/>
            </p:cNvPicPr>
            <p:nvPr/>
          </p:nvPicPr>
          <p:blipFill rotWithShape="1">
            <a:blip r:embed="rId4"/>
            <a:srcRect l="32124" t="11368" r="64669" b="85897"/>
            <a:stretch/>
          </p:blipFill>
          <p:spPr>
            <a:xfrm>
              <a:off x="8042172" y="1378314"/>
              <a:ext cx="587573" cy="281980"/>
            </a:xfrm>
            <a:prstGeom prst="rect">
              <a:avLst/>
            </a:prstGeom>
            <a:ln w="38100">
              <a:solidFill>
                <a:srgbClr val="616A95"/>
              </a:solidFill>
              <a:miter lim="800000"/>
            </a:ln>
          </p:spPr>
        </p:pic>
        <p:pic>
          <p:nvPicPr>
            <p:cNvPr id="93" name="3">
              <a:extLst>
                <a:ext uri="{FF2B5EF4-FFF2-40B4-BE49-F238E27FC236}">
                  <a16:creationId xmlns:a16="http://schemas.microsoft.com/office/drawing/2014/main" id="{DD9B6100-8193-4261-9E58-07A6D5F2F3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60482" y="847792"/>
              <a:ext cx="7030655" cy="5269790"/>
            </a:xfrm>
            <a:prstGeom prst="rect">
              <a:avLst/>
            </a:prstGeom>
          </p:spPr>
        </p:pic>
        <p:pic>
          <p:nvPicPr>
            <p:cNvPr id="94" name="4">
              <a:extLst>
                <a:ext uri="{FF2B5EF4-FFF2-40B4-BE49-F238E27FC236}">
                  <a16:creationId xmlns:a16="http://schemas.microsoft.com/office/drawing/2014/main" id="{B186FB99-9C6D-4770-96DB-7C907FF352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142667" y="847792"/>
              <a:ext cx="7048470" cy="5269790"/>
            </a:xfrm>
            <a:prstGeom prst="rect">
              <a:avLst/>
            </a:prstGeom>
          </p:spPr>
        </p:pic>
        <p:sp>
          <p:nvSpPr>
            <p:cNvPr id="38" name="Rectangle 37">
              <a:extLst>
                <a:ext uri="{FF2B5EF4-FFF2-40B4-BE49-F238E27FC236}">
                  <a16:creationId xmlns:a16="http://schemas.microsoft.com/office/drawing/2014/main" id="{DBCCF18E-7463-491F-B507-3151C269D329}"/>
                </a:ext>
              </a:extLst>
            </p:cNvPr>
            <p:cNvSpPr/>
            <p:nvPr/>
          </p:nvSpPr>
          <p:spPr bwMode="auto">
            <a:xfrm>
              <a:off x="5141958" y="6117583"/>
              <a:ext cx="7075521" cy="107844"/>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8" name="6_HEADER">
              <a:extLst>
                <a:ext uri="{FF2B5EF4-FFF2-40B4-BE49-F238E27FC236}">
                  <a16:creationId xmlns:a16="http://schemas.microsoft.com/office/drawing/2014/main" id="{EF8B2021-23B7-431C-B582-5C6AF061CA2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096001" y="798268"/>
              <a:ext cx="4068075" cy="361614"/>
            </a:xfrm>
            <a:prstGeom prst="rect">
              <a:avLst/>
            </a:prstGeom>
            <a:ln w="38100">
              <a:solidFill>
                <a:srgbClr val="616A95"/>
              </a:solidFill>
              <a:miter lim="800000"/>
            </a:ln>
          </p:spPr>
        </p:pic>
        <p:sp>
          <p:nvSpPr>
            <p:cNvPr id="60" name="Dark Blue Box">
              <a:extLst>
                <a:ext uri="{FF2B5EF4-FFF2-40B4-BE49-F238E27FC236}">
                  <a16:creationId xmlns:a16="http://schemas.microsoft.com/office/drawing/2014/main" id="{7BF1B266-1EAF-458D-A2CD-071025284A52}"/>
                </a:ext>
              </a:extLst>
            </p:cNvPr>
            <p:cNvSpPr/>
            <p:nvPr/>
          </p:nvSpPr>
          <p:spPr bwMode="auto">
            <a:xfrm>
              <a:off x="5141249" y="1079954"/>
              <a:ext cx="415292" cy="5068377"/>
            </a:xfrm>
            <a:prstGeom prst="rect">
              <a:avLst/>
            </a:prstGeom>
            <a:solidFill>
              <a:srgbClr val="2939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6970C00F-F61E-406A-95ED-097C6C6F1ABD}"/>
                </a:ext>
              </a:extLst>
            </p:cNvPr>
            <p:cNvSpPr/>
            <p:nvPr/>
          </p:nvSpPr>
          <p:spPr bwMode="auto">
            <a:xfrm>
              <a:off x="5050956" y="6139537"/>
              <a:ext cx="590609" cy="72375"/>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Small Buttons">
              <a:extLst>
                <a:ext uri="{FF2B5EF4-FFF2-40B4-BE49-F238E27FC236}">
                  <a16:creationId xmlns:a16="http://schemas.microsoft.com/office/drawing/2014/main" id="{A8C9A957-2250-4437-B59C-8B2F5EA4656D}"/>
                </a:ext>
              </a:extLst>
            </p:cNvPr>
            <p:cNvGrpSpPr/>
            <p:nvPr/>
          </p:nvGrpSpPr>
          <p:grpSpPr>
            <a:xfrm>
              <a:off x="5140272" y="1081813"/>
              <a:ext cx="391498" cy="5026054"/>
              <a:chOff x="5243206" y="1102668"/>
              <a:chExt cx="399404" cy="5127564"/>
            </a:xfrm>
          </p:grpSpPr>
          <p:pic>
            <p:nvPicPr>
              <p:cNvPr id="87" name="8_Store (small)" descr="A screenshot of a computer&#10;&#10;Description generated with very high confidence">
                <a:extLst>
                  <a:ext uri="{FF2B5EF4-FFF2-40B4-BE49-F238E27FC236}">
                    <a16:creationId xmlns:a16="http://schemas.microsoft.com/office/drawing/2014/main" id="{F47D94F2-C0AB-4ED8-BDC1-8F5D5448176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244926" y="5915444"/>
                <a:ext cx="395963" cy="314788"/>
              </a:xfrm>
              <a:prstGeom prst="rect">
                <a:avLst/>
              </a:prstGeom>
            </p:spPr>
          </p:pic>
          <p:pic>
            <p:nvPicPr>
              <p:cNvPr id="85" name="7_Feedback (small)" descr="A screenshot of a computer&#10;&#10;Description generated with very high confidence">
                <a:extLst>
                  <a:ext uri="{FF2B5EF4-FFF2-40B4-BE49-F238E27FC236}">
                    <a16:creationId xmlns:a16="http://schemas.microsoft.com/office/drawing/2014/main" id="{D0071E79-8DC0-46F9-8C5B-7A22317596C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5244926" y="5592733"/>
                <a:ext cx="395963" cy="322711"/>
              </a:xfrm>
              <a:prstGeom prst="rect">
                <a:avLst/>
              </a:prstGeom>
            </p:spPr>
          </p:pic>
          <p:pic>
            <p:nvPicPr>
              <p:cNvPr id="83" name="6_Files (small)" descr="A screenshot of a computer&#10;&#10;Description generated with very high confidence">
                <a:extLst>
                  <a:ext uri="{FF2B5EF4-FFF2-40B4-BE49-F238E27FC236}">
                    <a16:creationId xmlns:a16="http://schemas.microsoft.com/office/drawing/2014/main" id="{02E81B7E-295B-4BE2-9D78-25C50E3E656E}"/>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244926" y="2811786"/>
                <a:ext cx="397684" cy="314788"/>
              </a:xfrm>
              <a:prstGeom prst="rect">
                <a:avLst/>
              </a:prstGeom>
            </p:spPr>
          </p:pic>
          <p:pic>
            <p:nvPicPr>
              <p:cNvPr id="63" name="5_Calling (small)" descr="A screenshot of a computer&#10;&#10;Description generated with very high confidence">
                <a:extLst>
                  <a:ext uri="{FF2B5EF4-FFF2-40B4-BE49-F238E27FC236}">
                    <a16:creationId xmlns:a16="http://schemas.microsoft.com/office/drawing/2014/main" id="{CBBBFFFE-08F6-44FF-AA09-39823ACAEB3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44926" y="2465482"/>
                <a:ext cx="395963" cy="326487"/>
              </a:xfrm>
              <a:prstGeom prst="rect">
                <a:avLst/>
              </a:prstGeom>
            </p:spPr>
          </p:pic>
          <p:pic>
            <p:nvPicPr>
              <p:cNvPr id="62" name="4_Meetings (small)" descr="A screenshot of a computer&#10;&#10;Description generated with very high confidence">
                <a:extLst>
                  <a:ext uri="{FF2B5EF4-FFF2-40B4-BE49-F238E27FC236}">
                    <a16:creationId xmlns:a16="http://schemas.microsoft.com/office/drawing/2014/main" id="{2C083141-3B35-4A97-A318-EDCF7AD31A0A}"/>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244926" y="2119179"/>
                <a:ext cx="395963" cy="326486"/>
              </a:xfrm>
              <a:prstGeom prst="rect">
                <a:avLst/>
              </a:prstGeom>
            </p:spPr>
          </p:pic>
          <p:pic>
            <p:nvPicPr>
              <p:cNvPr id="84" name="3_Teams (small)" descr="A screenshot of a computer&#10;&#10;Description generated with very high confidence">
                <a:extLst>
                  <a:ext uri="{FF2B5EF4-FFF2-40B4-BE49-F238E27FC236}">
                    <a16:creationId xmlns:a16="http://schemas.microsoft.com/office/drawing/2014/main" id="{0DCF911A-0DBA-4E59-A497-ED71F89D8762}"/>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44926" y="1786698"/>
                <a:ext cx="395963" cy="312664"/>
              </a:xfrm>
              <a:prstGeom prst="rect">
                <a:avLst/>
              </a:prstGeom>
            </p:spPr>
          </p:pic>
          <p:pic>
            <p:nvPicPr>
              <p:cNvPr id="61" name="2_Chat (small)" descr="A close up of a logo&#10;&#10;Description generated with very high confidence">
                <a:extLst>
                  <a:ext uri="{FF2B5EF4-FFF2-40B4-BE49-F238E27FC236}">
                    <a16:creationId xmlns:a16="http://schemas.microsoft.com/office/drawing/2014/main" id="{DAF58F77-95B3-46B2-A615-B8FD03DA99F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243206" y="1453504"/>
                <a:ext cx="397683" cy="325569"/>
              </a:xfrm>
              <a:prstGeom prst="rect">
                <a:avLst/>
              </a:prstGeom>
            </p:spPr>
          </p:pic>
          <p:pic>
            <p:nvPicPr>
              <p:cNvPr id="56" name="1_Activity (small)" descr="A screenshot of a computer&#10;&#10;Description generated with very high confidence">
                <a:extLst>
                  <a:ext uri="{FF2B5EF4-FFF2-40B4-BE49-F238E27FC236}">
                    <a16:creationId xmlns:a16="http://schemas.microsoft.com/office/drawing/2014/main" id="{90250999-DFC9-43CC-9ACE-710D5C402933}"/>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b="94156"/>
              <a:stretch/>
            </p:blipFill>
            <p:spPr>
              <a:xfrm>
                <a:off x="5244926" y="1102668"/>
                <a:ext cx="395963" cy="299896"/>
              </a:xfrm>
              <a:prstGeom prst="rect">
                <a:avLst/>
              </a:prstGeom>
            </p:spPr>
          </p:pic>
        </p:grpSp>
        <p:pic>
          <p:nvPicPr>
            <p:cNvPr id="106" name="3_CALLING" descr="A close up of a logo&#10;&#10;Description generated with very high confidence">
              <a:extLst>
                <a:ext uri="{FF2B5EF4-FFF2-40B4-BE49-F238E27FC236}">
                  <a16:creationId xmlns:a16="http://schemas.microsoft.com/office/drawing/2014/main" id="{74ABA099-BDA4-4D1F-8D87-18CB87C8C1A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4972852" y="2547378"/>
              <a:ext cx="772081" cy="620422"/>
            </a:xfrm>
            <a:prstGeom prst="rect">
              <a:avLst/>
            </a:prstGeom>
            <a:ln w="38100">
              <a:solidFill>
                <a:srgbClr val="616A95"/>
              </a:solidFill>
              <a:miter lim="800000"/>
            </a:ln>
          </p:spPr>
        </p:pic>
        <p:pic>
          <p:nvPicPr>
            <p:cNvPr id="107" name="1_CHAT" descr="A close up of a logo&#10;&#10;Description generated with very high confidence">
              <a:extLst>
                <a:ext uri="{FF2B5EF4-FFF2-40B4-BE49-F238E27FC236}">
                  <a16:creationId xmlns:a16="http://schemas.microsoft.com/office/drawing/2014/main" id="{08FA41FB-7BA2-4D57-9C71-F52E57FA799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a:stretch/>
          </p:blipFill>
          <p:spPr>
            <a:xfrm>
              <a:off x="4972852" y="1058693"/>
              <a:ext cx="772081" cy="633189"/>
            </a:xfrm>
            <a:prstGeom prst="rect">
              <a:avLst/>
            </a:prstGeom>
            <a:ln w="38100">
              <a:solidFill>
                <a:srgbClr val="616A95"/>
              </a:solidFill>
              <a:miter lim="800000"/>
            </a:ln>
          </p:spPr>
        </p:pic>
        <p:pic>
          <p:nvPicPr>
            <p:cNvPr id="110" name="5_STORE" descr="A close up of a logo&#10;&#10;Description generated with very high confidence">
              <a:extLst>
                <a:ext uri="{FF2B5EF4-FFF2-40B4-BE49-F238E27FC236}">
                  <a16:creationId xmlns:a16="http://schemas.microsoft.com/office/drawing/2014/main" id="{97325310-6FD2-44A4-A99A-D8B743D2B247}"/>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a:stretch/>
          </p:blipFill>
          <p:spPr>
            <a:xfrm>
              <a:off x="4978093" y="5494531"/>
              <a:ext cx="766840" cy="637761"/>
            </a:xfrm>
            <a:prstGeom prst="rect">
              <a:avLst/>
            </a:prstGeom>
            <a:ln w="38100">
              <a:solidFill>
                <a:srgbClr val="616A95"/>
              </a:solidFill>
              <a:miter lim="800000"/>
            </a:ln>
          </p:spPr>
        </p:pic>
        <p:pic>
          <p:nvPicPr>
            <p:cNvPr id="109" name="2_MEETINGS" descr="A close up of a logo&#10;&#10;Description generated with very high confidence">
              <a:extLst>
                <a:ext uri="{FF2B5EF4-FFF2-40B4-BE49-F238E27FC236}">
                  <a16:creationId xmlns:a16="http://schemas.microsoft.com/office/drawing/2014/main" id="{90DFA906-11E4-4678-A9EF-9170F0536117}"/>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a:stretch/>
          </p:blipFill>
          <p:spPr>
            <a:xfrm>
              <a:off x="4972852" y="1793806"/>
              <a:ext cx="772081" cy="659977"/>
            </a:xfrm>
            <a:prstGeom prst="rect">
              <a:avLst/>
            </a:prstGeom>
            <a:ln w="38100">
              <a:solidFill>
                <a:srgbClr val="616A95"/>
              </a:solidFill>
              <a:miter lim="800000"/>
            </a:ln>
          </p:spPr>
        </p:pic>
      </p:grpSp>
    </p:spTree>
    <p:extLst>
      <p:ext uri="{BB962C8B-B14F-4D97-AF65-F5344CB8AC3E}">
        <p14:creationId xmlns:p14="http://schemas.microsoft.com/office/powerpoint/2010/main" val="287998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decel="100000" fill="hold" nodeType="afterEffect">
                                  <p:stCondLst>
                                    <p:cond delay="0"/>
                                  </p:stCondLst>
                                  <p:childTnLst>
                                    <p:animClr clrSpc="rgb" dir="cw">
                                      <p:cBhvr override="childStyle">
                                        <p:cTn id="6" dur="750" fill="hold"/>
                                        <p:tgtEl>
                                          <p:spTgt spid="30">
                                            <p:txEl>
                                              <p:pRg st="0" end="0"/>
                                            </p:txEl>
                                          </p:spTgt>
                                        </p:tgtEl>
                                        <p:attrNameLst>
                                          <p:attrName>style.color</p:attrName>
                                        </p:attrNameLst>
                                      </p:cBhvr>
                                      <p:to>
                                        <a:srgbClr val="434D80"/>
                                      </p:to>
                                    </p:animClr>
                                  </p:childTnLst>
                                </p:cTn>
                              </p:par>
                              <p:par>
                                <p:cTn id="7" presetID="10"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Effect transition="in" filter="fade">
                                      <p:cBhvr>
                                        <p:cTn id="9" dur="500"/>
                                        <p:tgtEl>
                                          <p:spTgt spid="1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animEffect transition="in" filter="fade">
                                      <p:cBhvr>
                                        <p:cTn id="15" dur="500"/>
                                        <p:tgtEl>
                                          <p:spTgt spid="12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mph" presetSubtype="2" fill="hold" nodeType="clickEffect">
                                  <p:stCondLst>
                                    <p:cond delay="0"/>
                                  </p:stCondLst>
                                  <p:childTnLst>
                                    <p:animClr clrSpc="rgb" dir="cw">
                                      <p:cBhvr override="childStyle">
                                        <p:cTn id="19" dur="750" fill="hold"/>
                                        <p:tgtEl>
                                          <p:spTgt spid="30">
                                            <p:txEl>
                                              <p:pRg st="0" end="0"/>
                                            </p:txEl>
                                          </p:spTgt>
                                        </p:tgtEl>
                                        <p:attrNameLst>
                                          <p:attrName>style.color</p:attrName>
                                        </p:attrNameLst>
                                      </p:cBhvr>
                                      <p:to>
                                        <a:schemeClr val="accent2"/>
                                      </p:to>
                                    </p:animClr>
                                  </p:childTnLst>
                                </p:cTn>
                              </p:par>
                              <p:par>
                                <p:cTn id="20" presetID="3" presetClass="emph" presetSubtype="2" fill="hold" nodeType="withEffect">
                                  <p:stCondLst>
                                    <p:cond delay="0"/>
                                  </p:stCondLst>
                                  <p:childTnLst>
                                    <p:animClr clrSpc="rgb" dir="cw">
                                      <p:cBhvr override="childStyle">
                                        <p:cTn id="21" dur="750" fill="hold"/>
                                        <p:tgtEl>
                                          <p:spTgt spid="34">
                                            <p:txEl>
                                              <p:pRg st="0" end="0"/>
                                            </p:txEl>
                                          </p:spTgt>
                                        </p:tgtEl>
                                        <p:attrNameLst>
                                          <p:attrName>style.color</p:attrName>
                                        </p:attrNameLst>
                                      </p:cBhvr>
                                      <p:to>
                                        <a:srgbClr val="434D80"/>
                                      </p:to>
                                    </p:animClr>
                                  </p:childTnLst>
                                </p:cTn>
                              </p:par>
                              <p:par>
                                <p:cTn id="22" presetID="10" presetClass="entr" presetSubtype="0" fill="hold" grpId="0" nodeType="with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fade">
                                      <p:cBhvr>
                                        <p:cTn id="24" dur="500"/>
                                        <p:tgtEl>
                                          <p:spTgt spid="127"/>
                                        </p:tgtEl>
                                      </p:cBhvr>
                                    </p:animEffect>
                                  </p:childTnLst>
                                </p:cTn>
                              </p:par>
                              <p:par>
                                <p:cTn id="25" presetID="10" presetClass="exit" presetSubtype="0" fill="hold" grpId="1"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mph" presetSubtype="2" fill="hold" nodeType="clickEffect">
                                  <p:stCondLst>
                                    <p:cond delay="0"/>
                                  </p:stCondLst>
                                  <p:childTnLst>
                                    <p:animClr clrSpc="rgb" dir="cw">
                                      <p:cBhvr override="childStyle">
                                        <p:cTn id="31" dur="750" fill="hold"/>
                                        <p:tgtEl>
                                          <p:spTgt spid="34">
                                            <p:txEl>
                                              <p:pRg st="0" end="0"/>
                                            </p:txEl>
                                          </p:spTgt>
                                        </p:tgtEl>
                                        <p:attrNameLst>
                                          <p:attrName>style.color</p:attrName>
                                        </p:attrNameLst>
                                      </p:cBhvr>
                                      <p:to>
                                        <a:schemeClr val="accent2"/>
                                      </p:to>
                                    </p:animClr>
                                  </p:childTnLst>
                                </p:cTn>
                              </p:par>
                              <p:par>
                                <p:cTn id="32" presetID="3" presetClass="emph" presetSubtype="2" fill="hold" nodeType="withEffect">
                                  <p:stCondLst>
                                    <p:cond delay="0"/>
                                  </p:stCondLst>
                                  <p:childTnLst>
                                    <p:animClr clrSpc="rgb" dir="cw">
                                      <p:cBhvr override="childStyle">
                                        <p:cTn id="33" dur="750" fill="hold"/>
                                        <p:tgtEl>
                                          <p:spTgt spid="46">
                                            <p:txEl>
                                              <p:pRg st="0" end="0"/>
                                            </p:txEl>
                                          </p:spTgt>
                                        </p:tgtEl>
                                        <p:attrNameLst>
                                          <p:attrName>style.color</p:attrName>
                                        </p:attrNameLst>
                                      </p:cBhvr>
                                      <p:to>
                                        <a:srgbClr val="434D80"/>
                                      </p:to>
                                    </p:animClr>
                                  </p:childTnLst>
                                </p:cTn>
                              </p:par>
                              <p:par>
                                <p:cTn id="34" presetID="10" presetClass="exit" presetSubtype="0" fill="hold" grpId="1" nodeType="withEffect">
                                  <p:stCondLst>
                                    <p:cond delay="0"/>
                                  </p:stCondLst>
                                  <p:childTnLst>
                                    <p:animEffect transition="out" filter="fade">
                                      <p:cBhvr>
                                        <p:cTn id="35" dur="500"/>
                                        <p:tgtEl>
                                          <p:spTgt spid="125"/>
                                        </p:tgtEl>
                                      </p:cBhvr>
                                    </p:animEffect>
                                    <p:set>
                                      <p:cBhvr>
                                        <p:cTn id="36" dur="1" fill="hold">
                                          <p:stCondLst>
                                            <p:cond delay="499"/>
                                          </p:stCondLst>
                                        </p:cTn>
                                        <p:tgtEl>
                                          <p:spTgt spid="125"/>
                                        </p:tgtEl>
                                        <p:attrNameLst>
                                          <p:attrName>style.visibility</p:attrName>
                                        </p:attrNameLst>
                                      </p:cBhvr>
                                      <p:to>
                                        <p:strVal val="hidden"/>
                                      </p:to>
                                    </p:set>
                                  </p:childTnLst>
                                </p:cTn>
                              </p:par>
                              <p:par>
                                <p:cTn id="37" presetID="10" presetClass="entr" presetSubtype="0" fill="hold" grpId="2"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mph" presetSubtype="2" fill="hold" nodeType="clickEffect">
                                  <p:stCondLst>
                                    <p:cond delay="0"/>
                                  </p:stCondLst>
                                  <p:childTnLst>
                                    <p:animClr clrSpc="rgb" dir="cw">
                                      <p:cBhvr override="childStyle">
                                        <p:cTn id="43" dur="750" fill="hold"/>
                                        <p:tgtEl>
                                          <p:spTgt spid="46">
                                            <p:txEl>
                                              <p:pRg st="0" end="0"/>
                                            </p:txEl>
                                          </p:spTgt>
                                        </p:tgtEl>
                                        <p:attrNameLst>
                                          <p:attrName>style.color</p:attrName>
                                        </p:attrNameLst>
                                      </p:cBhvr>
                                      <p:to>
                                        <a:schemeClr val="accent2"/>
                                      </p:to>
                                    </p:animClr>
                                  </p:childTnLst>
                                </p:cTn>
                              </p:par>
                              <p:par>
                                <p:cTn id="44" presetID="3" presetClass="emph" presetSubtype="2" fill="hold" nodeType="withEffect">
                                  <p:stCondLst>
                                    <p:cond delay="0"/>
                                  </p:stCondLst>
                                  <p:childTnLst>
                                    <p:animClr clrSpc="rgb" dir="cw">
                                      <p:cBhvr override="childStyle">
                                        <p:cTn id="45" dur="750" fill="hold"/>
                                        <p:tgtEl>
                                          <p:spTgt spid="49">
                                            <p:txEl>
                                              <p:pRg st="0" end="0"/>
                                            </p:txEl>
                                          </p:spTgt>
                                        </p:tgtEl>
                                        <p:attrNameLst>
                                          <p:attrName>style.color</p:attrName>
                                        </p:attrNameLst>
                                      </p:cBhvr>
                                      <p:to>
                                        <a:srgbClr val="434D80"/>
                                      </p:to>
                                    </p:animClr>
                                  </p:childTnLst>
                                </p:cTn>
                              </p:par>
                              <p:par>
                                <p:cTn id="46" presetID="10" presetClass="exit" presetSubtype="0" fill="hold" grpId="1" nodeType="withEffect">
                                  <p:stCondLst>
                                    <p:cond delay="0"/>
                                  </p:stCondLst>
                                  <p:childTnLst>
                                    <p:animEffect transition="out" filter="fade">
                                      <p:cBhvr>
                                        <p:cTn id="47" dur="500"/>
                                        <p:tgtEl>
                                          <p:spTgt spid="126"/>
                                        </p:tgtEl>
                                      </p:cBhvr>
                                    </p:animEffect>
                                    <p:set>
                                      <p:cBhvr>
                                        <p:cTn id="48" dur="1" fill="hold">
                                          <p:stCondLst>
                                            <p:cond delay="499"/>
                                          </p:stCondLst>
                                        </p:cTn>
                                        <p:tgtEl>
                                          <p:spTgt spid="126"/>
                                        </p:tgtEl>
                                        <p:attrNameLst>
                                          <p:attrName>style.visibility</p:attrName>
                                        </p:attrNameLst>
                                      </p:cBhvr>
                                      <p:to>
                                        <p:strVal val="hidden"/>
                                      </p:to>
                                    </p:set>
                                  </p:childTnLst>
                                </p:cTn>
                              </p:par>
                              <p:par>
                                <p:cTn id="49" presetID="10" presetClass="entr" presetSubtype="0" fill="hold" grpId="2"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25" grpId="0" animBg="1"/>
      <p:bldP spid="125" grpId="1" animBg="1"/>
      <p:bldP spid="125" grpId="2" animBg="1"/>
      <p:bldP spid="126" grpId="0" animBg="1"/>
      <p:bldP spid="126" grpId="1" animBg="1"/>
      <p:bldP spid="12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16CCB73F-A0F2-4A08-B9DE-33598CB3A743}"/>
              </a:ext>
            </a:extLst>
          </p:cNvPr>
          <p:cNvGrpSpPr/>
          <p:nvPr/>
        </p:nvGrpSpPr>
        <p:grpSpPr>
          <a:xfrm>
            <a:off x="600854" y="1188099"/>
            <a:ext cx="5364803" cy="4384242"/>
            <a:chOff x="588262" y="1164909"/>
            <a:chExt cx="5260088" cy="4298667"/>
          </a:xfrm>
        </p:grpSpPr>
        <p:sp>
          <p:nvSpPr>
            <p:cNvPr id="6" name="Rectangle 5">
              <a:extLst>
                <a:ext uri="{FF2B5EF4-FFF2-40B4-BE49-F238E27FC236}">
                  <a16:creationId xmlns:a16="http://schemas.microsoft.com/office/drawing/2014/main" id="{45554F79-D8D3-41B6-AE6B-02AFF5259873}"/>
                </a:ext>
              </a:extLst>
            </p:cNvPr>
            <p:cNvSpPr/>
            <p:nvPr/>
          </p:nvSpPr>
          <p:spPr>
            <a:xfrm>
              <a:off x="588262" y="2592982"/>
              <a:ext cx="5260088" cy="2870594"/>
            </a:xfrm>
            <a:prstGeom prst="rect">
              <a:avLst/>
            </a:prstGeom>
          </p:spPr>
          <p:txBody>
            <a:bodyPr wrap="square">
              <a:spAutoFit/>
            </a:bodyPr>
            <a:lstStyle/>
            <a:p>
              <a:pPr>
                <a:lnSpc>
                  <a:spcPct val="150000"/>
                </a:lnSpc>
              </a:pPr>
              <a:r>
                <a:rPr lang="en-US" sz="1836" b="1" dirty="0"/>
                <a:t>SharePoint Extensibility</a:t>
              </a:r>
            </a:p>
            <a:p>
              <a:r>
                <a:rPr lang="en-US" sz="1836" b="1" dirty="0">
                  <a:solidFill>
                    <a:srgbClr val="006CC3"/>
                  </a:solidFill>
                </a:rPr>
                <a:t>Build modern SP solutions</a:t>
              </a:r>
            </a:p>
            <a:p>
              <a:pPr marL="291436" indent="-291436">
                <a:buFont typeface="Arial" panose="020B0604020202020204" pitchFamily="34" charset="0"/>
                <a:buChar char="•"/>
              </a:pPr>
              <a:r>
                <a:rPr lang="en-US" sz="1632" dirty="0">
                  <a:solidFill>
                    <a:prstClr val="black"/>
                  </a:solidFill>
                </a:rPr>
                <a:t>Full-trust JavaScript based framework running in the main app</a:t>
              </a:r>
            </a:p>
            <a:p>
              <a:pPr marL="291436" indent="-291436">
                <a:buFont typeface="Arial" panose="020B0604020202020204" pitchFamily="34" charset="0"/>
                <a:buChar char="•"/>
              </a:pPr>
              <a:r>
                <a:rPr lang="en-US" sz="1632" dirty="0">
                  <a:solidFill>
                    <a:prstClr val="black"/>
                  </a:solidFill>
                </a:rPr>
                <a:t>Use modern auth to integrate with Graph</a:t>
              </a:r>
            </a:p>
            <a:p>
              <a:endParaRPr lang="en-US" sz="1836" b="1" dirty="0">
                <a:solidFill>
                  <a:srgbClr val="006CC3"/>
                </a:solidFill>
              </a:endParaRPr>
            </a:p>
            <a:p>
              <a:r>
                <a:rPr lang="en-US" sz="1836" b="1" dirty="0">
                  <a:solidFill>
                    <a:srgbClr val="006CC3"/>
                  </a:solidFill>
                </a:rPr>
                <a:t>SP add-ins</a:t>
              </a:r>
            </a:p>
            <a:p>
              <a:pPr marL="291436" indent="-291436">
                <a:buFont typeface="Arial" panose="020B0604020202020204" pitchFamily="34" charset="0"/>
                <a:buChar char="•"/>
              </a:pPr>
              <a:r>
                <a:rPr lang="en-US" sz="1632" dirty="0"/>
                <a:t>Provider-hosted based via iframes</a:t>
              </a:r>
            </a:p>
            <a:p>
              <a:pPr marL="291436" indent="-291436">
                <a:buFont typeface="Arial" panose="020B0604020202020204" pitchFamily="34" charset="0"/>
                <a:buChar char="•"/>
              </a:pPr>
              <a:r>
                <a:rPr lang="en-US" sz="1632" dirty="0"/>
                <a:t>Low-trust, end user acquisition model</a:t>
              </a:r>
            </a:p>
            <a:p>
              <a:pPr marL="291436" indent="-291436">
                <a:buFont typeface="Arial" panose="020B0604020202020204" pitchFamily="34" charset="0"/>
                <a:buChar char="•"/>
              </a:pPr>
              <a:r>
                <a:rPr lang="en-US" sz="1632" dirty="0"/>
                <a:t>Distribute via Office Store</a:t>
              </a:r>
            </a:p>
          </p:txBody>
        </p:sp>
        <p:pic>
          <p:nvPicPr>
            <p:cNvPr id="8" name="Picture 2" descr="See the source image">
              <a:extLst>
                <a:ext uri="{FF2B5EF4-FFF2-40B4-BE49-F238E27FC236}">
                  <a16:creationId xmlns:a16="http://schemas.microsoft.com/office/drawing/2014/main" id="{33EDAD68-6D7F-4F1F-B47A-DF94219C54F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2926" y="1164909"/>
              <a:ext cx="1310759" cy="13107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5A28DA9-AB5B-45D9-A3DA-54C52551B114}"/>
              </a:ext>
            </a:extLst>
          </p:cNvPr>
          <p:cNvGrpSpPr/>
          <p:nvPr/>
        </p:nvGrpSpPr>
        <p:grpSpPr>
          <a:xfrm>
            <a:off x="6218238" y="1121036"/>
            <a:ext cx="5768324" cy="5340007"/>
            <a:chOff x="6096000" y="1099155"/>
            <a:chExt cx="5655733" cy="5235776"/>
          </a:xfrm>
        </p:grpSpPr>
        <p:sp>
          <p:nvSpPr>
            <p:cNvPr id="11" name="Rectangle 10">
              <a:extLst>
                <a:ext uri="{FF2B5EF4-FFF2-40B4-BE49-F238E27FC236}">
                  <a16:creationId xmlns:a16="http://schemas.microsoft.com/office/drawing/2014/main" id="{099E0769-8919-4DAD-B202-0741B2301FFD}"/>
                </a:ext>
              </a:extLst>
            </p:cNvPr>
            <p:cNvSpPr/>
            <p:nvPr/>
          </p:nvSpPr>
          <p:spPr>
            <a:xfrm>
              <a:off x="7213692" y="2592982"/>
              <a:ext cx="4538041" cy="2054409"/>
            </a:xfrm>
            <a:prstGeom prst="rect">
              <a:avLst/>
            </a:prstGeom>
          </p:spPr>
          <p:txBody>
            <a:bodyPr wrap="square">
              <a:spAutoFit/>
            </a:bodyPr>
            <a:lstStyle/>
            <a:p>
              <a:pPr>
                <a:lnSpc>
                  <a:spcPct val="150000"/>
                </a:lnSpc>
              </a:pPr>
              <a:r>
                <a:rPr lang="en-US" sz="1836" b="1" dirty="0"/>
                <a:t>Teams Platform</a:t>
              </a:r>
            </a:p>
            <a:p>
              <a:r>
                <a:rPr lang="en-US" sz="1836" b="1" dirty="0">
                  <a:solidFill>
                    <a:srgbClr val="5558AE"/>
                  </a:solidFill>
                </a:rPr>
                <a:t>Build apps to custom tailor your teams</a:t>
              </a:r>
            </a:p>
            <a:p>
              <a:pPr marL="291436" indent="-291436">
                <a:buFont typeface="Arial" panose="020B0604020202020204" pitchFamily="34" charset="0"/>
                <a:buChar char="•"/>
              </a:pPr>
              <a:r>
                <a:rPr lang="en-US" sz="1632" dirty="0">
                  <a:solidFill>
                    <a:prstClr val="black"/>
                  </a:solidFill>
                </a:rPr>
                <a:t>Modern embedding via tabs</a:t>
              </a:r>
            </a:p>
            <a:p>
              <a:pPr marL="291436" indent="-291436">
                <a:buFont typeface="Arial" panose="020B0604020202020204" pitchFamily="34" charset="0"/>
                <a:buChar char="•"/>
              </a:pPr>
              <a:r>
                <a:rPr lang="en-US" sz="1632" dirty="0">
                  <a:solidFill>
                    <a:prstClr val="black"/>
                  </a:solidFill>
                </a:rPr>
                <a:t>Enhance integrations via bots, messaging extensions, Adaptive cards, and Graph</a:t>
              </a:r>
            </a:p>
            <a:p>
              <a:pPr marL="291436" indent="-291436">
                <a:buFont typeface="Arial" panose="020B0604020202020204" pitchFamily="34" charset="0"/>
                <a:buChar char="•"/>
              </a:pPr>
              <a:r>
                <a:rPr lang="en-US" sz="1632" dirty="0">
                  <a:solidFill>
                    <a:prstClr val="black"/>
                  </a:solidFill>
                </a:rPr>
                <a:t>Add communication services, e.g. programmable voice and video</a:t>
              </a:r>
            </a:p>
          </p:txBody>
        </p:sp>
        <p:pic>
          <p:nvPicPr>
            <p:cNvPr id="9" name="Picture 8" descr="See the source image">
              <a:extLst>
                <a:ext uri="{FF2B5EF4-FFF2-40B4-BE49-F238E27FC236}">
                  <a16:creationId xmlns:a16="http://schemas.microsoft.com/office/drawing/2014/main" id="{7905E55E-9EF7-4B4E-B822-68989AE3E8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421" y="1099155"/>
              <a:ext cx="1588581" cy="144226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2CF17843-DC7B-4E76-97B8-1F2581243C2A}"/>
                </a:ext>
              </a:extLst>
            </p:cNvPr>
            <p:cNvCxnSpPr/>
            <p:nvPr/>
          </p:nvCxnSpPr>
          <p:spPr>
            <a:xfrm>
              <a:off x="6096000" y="1368573"/>
              <a:ext cx="0" cy="4966358"/>
            </a:xfrm>
            <a:prstGeom prst="line">
              <a:avLst/>
            </a:prstGeom>
            <a:ln w="190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B19D6EA2-AFAB-451E-B17B-6A3576C5D932}"/>
              </a:ext>
            </a:extLst>
          </p:cNvPr>
          <p:cNvSpPr>
            <a:spLocks noGrp="1"/>
          </p:cNvSpPr>
          <p:nvPr>
            <p:ph type="title"/>
          </p:nvPr>
        </p:nvSpPr>
        <p:spPr/>
        <p:txBody>
          <a:bodyPr>
            <a:normAutofit fontScale="90000"/>
          </a:bodyPr>
          <a:lstStyle/>
          <a:p>
            <a:r>
              <a:rPr lang="en-US" sz="4080" dirty="0"/>
              <a:t>Current State of SharePoint and Teams</a:t>
            </a:r>
            <a:endParaRPr lang="en-IN" sz="4080" dirty="0"/>
          </a:p>
        </p:txBody>
      </p:sp>
    </p:spTree>
    <p:extLst>
      <p:ext uri="{BB962C8B-B14F-4D97-AF65-F5344CB8AC3E}">
        <p14:creationId xmlns:p14="http://schemas.microsoft.com/office/powerpoint/2010/main" val="37916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B35B-C42C-4E90-853A-07D35E79B29D}"/>
              </a:ext>
            </a:extLst>
          </p:cNvPr>
          <p:cNvSpPr>
            <a:spLocks noGrp="1"/>
          </p:cNvSpPr>
          <p:nvPr>
            <p:ph type="title"/>
          </p:nvPr>
        </p:nvSpPr>
        <p:spPr/>
        <p:txBody>
          <a:bodyPr>
            <a:noAutofit/>
          </a:bodyPr>
          <a:lstStyle/>
          <a:p>
            <a:r>
              <a:rPr lang="en-US" sz="3672" dirty="0"/>
              <a:t>Our Expectations</a:t>
            </a:r>
          </a:p>
        </p:txBody>
      </p:sp>
      <p:grpSp>
        <p:nvGrpSpPr>
          <p:cNvPr id="3" name="Group 2">
            <a:extLst>
              <a:ext uri="{FF2B5EF4-FFF2-40B4-BE49-F238E27FC236}">
                <a16:creationId xmlns:a16="http://schemas.microsoft.com/office/drawing/2014/main" id="{D71CF9A7-9EF9-4593-9A84-B7B6961CD8EB}"/>
              </a:ext>
            </a:extLst>
          </p:cNvPr>
          <p:cNvGrpSpPr/>
          <p:nvPr/>
        </p:nvGrpSpPr>
        <p:grpSpPr>
          <a:xfrm>
            <a:off x="270846" y="1300739"/>
            <a:ext cx="5947392" cy="1492165"/>
            <a:chOff x="264695" y="1275350"/>
            <a:chExt cx="5831306" cy="1463040"/>
          </a:xfrm>
        </p:grpSpPr>
        <p:sp>
          <p:nvSpPr>
            <p:cNvPr id="7" name="Rectangle: Rounded Corners 6">
              <a:extLst>
                <a:ext uri="{FF2B5EF4-FFF2-40B4-BE49-F238E27FC236}">
                  <a16:creationId xmlns:a16="http://schemas.microsoft.com/office/drawing/2014/main" id="{6E8DD4F2-334D-4180-82AD-05CF83E993C9}"/>
                </a:ext>
              </a:extLst>
            </p:cNvPr>
            <p:cNvSpPr/>
            <p:nvPr/>
          </p:nvSpPr>
          <p:spPr>
            <a:xfrm>
              <a:off x="1796708" y="1275350"/>
              <a:ext cx="4299293" cy="1463040"/>
            </a:xfrm>
            <a:prstGeom prst="roundRect">
              <a:avLst>
                <a:gd name="adj" fmla="val 734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Information the team cares about should be available regardless of the tool / workload</a:t>
              </a:r>
            </a:p>
            <a:p>
              <a:pPr>
                <a:spcAft>
                  <a:spcPts val="1836"/>
                </a:spcAft>
              </a:pPr>
              <a:r>
                <a:rPr lang="en-US" sz="1632" dirty="0">
                  <a:solidFill>
                    <a:srgbClr val="006CC3"/>
                  </a:solidFill>
                  <a:cs typeface="Segoe UI Light" panose="020B0502040204020203" pitchFamily="34" charset="0"/>
                </a:rPr>
                <a:t>Make it possible to bridge team collaboration and external communication</a:t>
              </a:r>
            </a:p>
          </p:txBody>
        </p:sp>
        <p:sp>
          <p:nvSpPr>
            <p:cNvPr id="10" name="TextBox 9">
              <a:extLst>
                <a:ext uri="{FF2B5EF4-FFF2-40B4-BE49-F238E27FC236}">
                  <a16:creationId xmlns:a16="http://schemas.microsoft.com/office/drawing/2014/main" id="{7EF77C5A-39C8-4235-8BB8-7DB8FAD8CF63}"/>
                </a:ext>
              </a:extLst>
            </p:cNvPr>
            <p:cNvSpPr txBox="1"/>
            <p:nvPr/>
          </p:nvSpPr>
          <p:spPr>
            <a:xfrm>
              <a:off x="264695" y="1822204"/>
              <a:ext cx="1363571" cy="406265"/>
            </a:xfrm>
            <a:prstGeom prst="rect">
              <a:avLst/>
            </a:prstGeom>
            <a:noFill/>
          </p:spPr>
          <p:txBody>
            <a:bodyPr wrap="square" rtlCol="0">
              <a:spAutoFit/>
            </a:bodyPr>
            <a:lstStyle/>
            <a:p>
              <a:pPr algn="r"/>
              <a:r>
                <a:rPr lang="en-US" sz="2040" dirty="0">
                  <a:solidFill>
                    <a:srgbClr val="006CC3"/>
                  </a:solidFill>
                </a:rPr>
                <a:t>End user</a:t>
              </a:r>
            </a:p>
          </p:txBody>
        </p:sp>
      </p:grpSp>
      <p:grpSp>
        <p:nvGrpSpPr>
          <p:cNvPr id="4" name="Group 3">
            <a:extLst>
              <a:ext uri="{FF2B5EF4-FFF2-40B4-BE49-F238E27FC236}">
                <a16:creationId xmlns:a16="http://schemas.microsoft.com/office/drawing/2014/main" id="{A85F09C2-D81F-42F4-AD90-FF58FEF065CD}"/>
              </a:ext>
            </a:extLst>
          </p:cNvPr>
          <p:cNvGrpSpPr/>
          <p:nvPr/>
        </p:nvGrpSpPr>
        <p:grpSpPr>
          <a:xfrm>
            <a:off x="270846" y="3125042"/>
            <a:ext cx="5947391" cy="1492165"/>
            <a:chOff x="264695" y="3064045"/>
            <a:chExt cx="5831305" cy="1463040"/>
          </a:xfrm>
        </p:grpSpPr>
        <p:sp>
          <p:nvSpPr>
            <p:cNvPr id="8" name="Rectangle: Rounded Corners 7">
              <a:extLst>
                <a:ext uri="{FF2B5EF4-FFF2-40B4-BE49-F238E27FC236}">
                  <a16:creationId xmlns:a16="http://schemas.microsoft.com/office/drawing/2014/main" id="{9B05D87D-EEF1-4892-A2E5-8D92A8831C1E}"/>
                </a:ext>
              </a:extLst>
            </p:cNvPr>
            <p:cNvSpPr/>
            <p:nvPr/>
          </p:nvSpPr>
          <p:spPr>
            <a:xfrm>
              <a:off x="1796707" y="3064045"/>
              <a:ext cx="4299293" cy="1463040"/>
            </a:xfrm>
            <a:prstGeom prst="roundRect">
              <a:avLst>
                <a:gd name="adj" fmla="val 5703"/>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a:solidFill>
                    <a:srgbClr val="006CC3"/>
                  </a:solidFill>
                  <a:cs typeface="Segoe UI Light" panose="020B0502040204020203" pitchFamily="34" charset="0"/>
                </a:rPr>
                <a:t>Reduce the number of places and ways to manage and deploy solutions to end users</a:t>
              </a:r>
            </a:p>
          </p:txBody>
        </p:sp>
        <p:sp>
          <p:nvSpPr>
            <p:cNvPr id="11" name="TextBox 10">
              <a:extLst>
                <a:ext uri="{FF2B5EF4-FFF2-40B4-BE49-F238E27FC236}">
                  <a16:creationId xmlns:a16="http://schemas.microsoft.com/office/drawing/2014/main" id="{AF1FE39B-D8AC-4B95-85A4-CC8641311033}"/>
                </a:ext>
              </a:extLst>
            </p:cNvPr>
            <p:cNvSpPr txBox="1"/>
            <p:nvPr/>
          </p:nvSpPr>
          <p:spPr>
            <a:xfrm>
              <a:off x="264695" y="3610899"/>
              <a:ext cx="1363571" cy="406265"/>
            </a:xfrm>
            <a:prstGeom prst="rect">
              <a:avLst/>
            </a:prstGeom>
            <a:noFill/>
          </p:spPr>
          <p:txBody>
            <a:bodyPr wrap="square" rtlCol="0">
              <a:spAutoFit/>
            </a:bodyPr>
            <a:lstStyle/>
            <a:p>
              <a:pPr algn="r"/>
              <a:r>
                <a:rPr lang="en-US" sz="2040" dirty="0">
                  <a:solidFill>
                    <a:srgbClr val="006CC3"/>
                  </a:solidFill>
                </a:rPr>
                <a:t>IT admin</a:t>
              </a:r>
            </a:p>
          </p:txBody>
        </p:sp>
      </p:grpSp>
      <p:grpSp>
        <p:nvGrpSpPr>
          <p:cNvPr id="5" name="Group 4">
            <a:extLst>
              <a:ext uri="{FF2B5EF4-FFF2-40B4-BE49-F238E27FC236}">
                <a16:creationId xmlns:a16="http://schemas.microsoft.com/office/drawing/2014/main" id="{181B57DD-8590-4174-AAEE-BDD9F384C78E}"/>
              </a:ext>
            </a:extLst>
          </p:cNvPr>
          <p:cNvGrpSpPr/>
          <p:nvPr/>
        </p:nvGrpSpPr>
        <p:grpSpPr>
          <a:xfrm>
            <a:off x="138397" y="4949345"/>
            <a:ext cx="6079840" cy="1492165"/>
            <a:chOff x="134831" y="4852740"/>
            <a:chExt cx="5961169" cy="1463040"/>
          </a:xfrm>
        </p:grpSpPr>
        <p:sp>
          <p:nvSpPr>
            <p:cNvPr id="9" name="Rectangle: Rounded Corners 8">
              <a:extLst>
                <a:ext uri="{FF2B5EF4-FFF2-40B4-BE49-F238E27FC236}">
                  <a16:creationId xmlns:a16="http://schemas.microsoft.com/office/drawing/2014/main" id="{3FC94114-7628-41E4-9540-D82CF3B33157}"/>
                </a:ext>
              </a:extLst>
            </p:cNvPr>
            <p:cNvSpPr/>
            <p:nvPr/>
          </p:nvSpPr>
          <p:spPr>
            <a:xfrm>
              <a:off x="1796707" y="4852740"/>
              <a:ext cx="4299293" cy="1463040"/>
            </a:xfrm>
            <a:prstGeom prst="roundRect">
              <a:avLst>
                <a:gd name="adj" fmla="val 625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1836"/>
                </a:spcAft>
              </a:pPr>
              <a:r>
                <a:rPr lang="en-US" sz="1632" dirty="0">
                  <a:solidFill>
                    <a:srgbClr val="006CC3"/>
                  </a:solidFill>
                  <a:cs typeface="Segoe UI Light" panose="020B0502040204020203" pitchFamily="34" charset="0"/>
                </a:rPr>
                <a:t>Reach multiple workloads with a single solution</a:t>
              </a:r>
            </a:p>
            <a:p>
              <a:pPr>
                <a:spcAft>
                  <a:spcPts val="1836"/>
                </a:spcAft>
              </a:pPr>
              <a:r>
                <a:rPr lang="en-US" sz="1632" dirty="0">
                  <a:solidFill>
                    <a:srgbClr val="006CC3"/>
                  </a:solidFill>
                  <a:cs typeface="Segoe UI Light" panose="020B0502040204020203" pitchFamily="34" charset="0"/>
                </a:rPr>
                <a:t>Reduce number of developer concepts and experiences</a:t>
              </a:r>
            </a:p>
          </p:txBody>
        </p:sp>
        <p:sp>
          <p:nvSpPr>
            <p:cNvPr id="12" name="TextBox 11">
              <a:extLst>
                <a:ext uri="{FF2B5EF4-FFF2-40B4-BE49-F238E27FC236}">
                  <a16:creationId xmlns:a16="http://schemas.microsoft.com/office/drawing/2014/main" id="{12C713DF-FF1A-467A-AEB8-47C0A1E8C7FC}"/>
                </a:ext>
              </a:extLst>
            </p:cNvPr>
            <p:cNvSpPr txBox="1"/>
            <p:nvPr/>
          </p:nvSpPr>
          <p:spPr>
            <a:xfrm>
              <a:off x="134831" y="5399594"/>
              <a:ext cx="1493436" cy="406265"/>
            </a:xfrm>
            <a:prstGeom prst="rect">
              <a:avLst/>
            </a:prstGeom>
            <a:noFill/>
          </p:spPr>
          <p:txBody>
            <a:bodyPr wrap="square" rtlCol="0">
              <a:spAutoFit/>
            </a:bodyPr>
            <a:lstStyle/>
            <a:p>
              <a:pPr algn="r"/>
              <a:r>
                <a:rPr lang="en-US" sz="2040" dirty="0">
                  <a:solidFill>
                    <a:srgbClr val="006CC3"/>
                  </a:solidFill>
                </a:rPr>
                <a:t>Developer</a:t>
              </a:r>
            </a:p>
          </p:txBody>
        </p:sp>
      </p:grpSp>
      <p:sp>
        <p:nvSpPr>
          <p:cNvPr id="14" name="Arrow: Right 13">
            <a:extLst>
              <a:ext uri="{FF2B5EF4-FFF2-40B4-BE49-F238E27FC236}">
                <a16:creationId xmlns:a16="http://schemas.microsoft.com/office/drawing/2014/main" id="{65A3E238-A5B3-40A3-9C3E-14C6EE270BDB}"/>
              </a:ext>
            </a:extLst>
          </p:cNvPr>
          <p:cNvSpPr/>
          <p:nvPr/>
        </p:nvSpPr>
        <p:spPr>
          <a:xfrm>
            <a:off x="6390032" y="3563526"/>
            <a:ext cx="948966" cy="615194"/>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Plus Sign 15">
            <a:extLst>
              <a:ext uri="{FF2B5EF4-FFF2-40B4-BE49-F238E27FC236}">
                <a16:creationId xmlns:a16="http://schemas.microsoft.com/office/drawing/2014/main" id="{8266C198-C651-4DF2-A72F-23A483392129}"/>
              </a:ext>
            </a:extLst>
          </p:cNvPr>
          <p:cNvSpPr/>
          <p:nvPr/>
        </p:nvSpPr>
        <p:spPr>
          <a:xfrm>
            <a:off x="9248019" y="1470426"/>
            <a:ext cx="699453" cy="699453"/>
          </a:xfrm>
          <a:prstGeom prst="mathPlus">
            <a:avLst>
              <a:gd name="adj1" fmla="val 10833"/>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9" name="TextBox 18">
            <a:extLst>
              <a:ext uri="{FF2B5EF4-FFF2-40B4-BE49-F238E27FC236}">
                <a16:creationId xmlns:a16="http://schemas.microsoft.com/office/drawing/2014/main" id="{EB16C6AE-9CAB-43D4-8A86-807DC42D62E0}"/>
              </a:ext>
            </a:extLst>
          </p:cNvPr>
          <p:cNvSpPr txBox="1"/>
          <p:nvPr/>
        </p:nvSpPr>
        <p:spPr>
          <a:xfrm>
            <a:off x="7510792" y="2690693"/>
            <a:ext cx="4393970" cy="2425036"/>
          </a:xfrm>
          <a:prstGeom prst="rect">
            <a:avLst/>
          </a:prstGeom>
          <a:noFill/>
        </p:spPr>
        <p:txBody>
          <a:bodyPr wrap="square" rtlCol="0">
            <a:spAutoFit/>
          </a:bodyPr>
          <a:lstStyle/>
          <a:p>
            <a:pPr marL="291436" indent="-291436">
              <a:spcAft>
                <a:spcPts val="1224"/>
              </a:spcAft>
              <a:buFont typeface="Wingdings" panose="05000000000000000000" pitchFamily="2" charset="2"/>
              <a:buChar char="ü"/>
            </a:pPr>
            <a:r>
              <a:rPr lang="en-US" sz="1836" dirty="0">
                <a:solidFill>
                  <a:schemeClr val="bg2">
                    <a:lumMod val="25000"/>
                  </a:schemeClr>
                </a:solidFill>
              </a:rPr>
              <a:t>Enable users to collaborate around the same content in SharePoint and Teams</a:t>
            </a:r>
          </a:p>
          <a:p>
            <a:pPr marL="291436" indent="-291436">
              <a:spcAft>
                <a:spcPts val="1224"/>
              </a:spcAft>
              <a:buFont typeface="Wingdings" panose="05000000000000000000" pitchFamily="2" charset="2"/>
              <a:buChar char="ü"/>
            </a:pPr>
            <a:r>
              <a:rPr lang="en-US" sz="1836" dirty="0">
                <a:solidFill>
                  <a:schemeClr val="bg2">
                    <a:lumMod val="25000"/>
                  </a:schemeClr>
                </a:solidFill>
              </a:rPr>
              <a:t>Centralized Admin experience and tools, including LOB app distribution</a:t>
            </a:r>
          </a:p>
          <a:p>
            <a:pPr marL="291436" indent="-291436">
              <a:spcAft>
                <a:spcPts val="1224"/>
              </a:spcAft>
              <a:buFont typeface="Wingdings" panose="05000000000000000000" pitchFamily="2" charset="2"/>
              <a:buChar char="ü"/>
            </a:pPr>
            <a:r>
              <a:rPr lang="en-US" sz="1836" dirty="0">
                <a:solidFill>
                  <a:schemeClr val="bg2">
                    <a:lumMod val="25000"/>
                  </a:schemeClr>
                </a:solidFill>
              </a:rPr>
              <a:t>Common developer framework for building solutions targeting both SharePoint and Teams experiences</a:t>
            </a:r>
          </a:p>
        </p:txBody>
      </p:sp>
      <p:pic>
        <p:nvPicPr>
          <p:cNvPr id="20" name="Picture 2" descr="See the source image">
            <a:extLst>
              <a:ext uri="{FF2B5EF4-FFF2-40B4-BE49-F238E27FC236}">
                <a16:creationId xmlns:a16="http://schemas.microsoft.com/office/drawing/2014/main" id="{603C33FE-9873-4C79-82C6-4F97748454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8209" y="1151725"/>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ee the source image">
            <a:extLst>
              <a:ext uri="{FF2B5EF4-FFF2-40B4-BE49-F238E27FC236}">
                <a16:creationId xmlns:a16="http://schemas.microsoft.com/office/drawing/2014/main" id="{84912EDE-0961-4609-98B4-B979226E2E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712" y="1084662"/>
            <a:ext cx="1620206" cy="147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8435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E9AC2-BFE2-47CA-AD07-EE7CD0FDF682}"/>
              </a:ext>
            </a:extLst>
          </p:cNvPr>
          <p:cNvSpPr>
            <a:spLocks noGrp="1"/>
          </p:cNvSpPr>
          <p:nvPr>
            <p:ph type="title"/>
          </p:nvPr>
        </p:nvSpPr>
        <p:spPr/>
        <p:txBody>
          <a:bodyPr>
            <a:noAutofit/>
          </a:bodyPr>
          <a:lstStyle/>
          <a:p>
            <a:r>
              <a:rPr lang="en-US" sz="3672" dirty="0"/>
              <a:t>Single platform for hosted experiences</a:t>
            </a:r>
            <a:endParaRPr lang="en-GB" sz="3672" dirty="0"/>
          </a:p>
        </p:txBody>
      </p:sp>
      <p:sp>
        <p:nvSpPr>
          <p:cNvPr id="18" name="Text Placeholder 3">
            <a:extLst>
              <a:ext uri="{FF2B5EF4-FFF2-40B4-BE49-F238E27FC236}">
                <a16:creationId xmlns:a16="http://schemas.microsoft.com/office/drawing/2014/main" id="{A2AAF713-8CA9-4E1A-8A30-04EFB8B6F411}"/>
              </a:ext>
            </a:extLst>
          </p:cNvPr>
          <p:cNvSpPr txBox="1">
            <a:spLocks/>
          </p:cNvSpPr>
          <p:nvPr/>
        </p:nvSpPr>
        <p:spPr>
          <a:xfrm>
            <a:off x="364154" y="5337509"/>
            <a:ext cx="11885512" cy="530456"/>
          </a:xfrm>
          <a:prstGeom prst="rect">
            <a:avLst/>
          </a:prstGeom>
        </p:spPr>
        <p:txBody>
          <a:bodyPr vert="horz" wrap="square" lIns="146283" tIns="91427" rIns="146283" bIns="91427"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48" dirty="0">
                <a:solidFill>
                  <a:srgbClr val="0078D7"/>
                </a:solidFill>
              </a:rPr>
              <a:t>Build your solution to run across Teams, SharePoint, and (eventually) all of Office</a:t>
            </a:r>
          </a:p>
        </p:txBody>
      </p:sp>
      <p:grpSp>
        <p:nvGrpSpPr>
          <p:cNvPr id="20" name="Group 19">
            <a:extLst>
              <a:ext uri="{FF2B5EF4-FFF2-40B4-BE49-F238E27FC236}">
                <a16:creationId xmlns:a16="http://schemas.microsoft.com/office/drawing/2014/main" id="{5FE2DFBC-CAF4-45C2-94B3-AB81B61F57A4}"/>
              </a:ext>
            </a:extLst>
          </p:cNvPr>
          <p:cNvGrpSpPr/>
          <p:nvPr/>
        </p:nvGrpSpPr>
        <p:grpSpPr>
          <a:xfrm>
            <a:off x="3319285" y="989267"/>
            <a:ext cx="5490337" cy="3712594"/>
            <a:chOff x="3319285" y="989267"/>
            <a:chExt cx="5490337" cy="3712594"/>
          </a:xfrm>
        </p:grpSpPr>
        <p:sp>
          <p:nvSpPr>
            <p:cNvPr id="4" name="Rectangle: Rounded Corners 3">
              <a:extLst>
                <a:ext uri="{FF2B5EF4-FFF2-40B4-BE49-F238E27FC236}">
                  <a16:creationId xmlns:a16="http://schemas.microsoft.com/office/drawing/2014/main" id="{3214E437-4073-40EE-98CD-585447B97FEA}"/>
                </a:ext>
              </a:extLst>
            </p:cNvPr>
            <p:cNvSpPr/>
            <p:nvPr/>
          </p:nvSpPr>
          <p:spPr bwMode="auto">
            <a:xfrm>
              <a:off x="3379654" y="2166218"/>
              <a:ext cx="5429968" cy="1116348"/>
            </a:xfrm>
            <a:prstGeom prst="roundRect">
              <a:avLst>
                <a:gd name="adj" fmla="val 9151"/>
              </a:avLst>
            </a:prstGeom>
            <a:solidFill>
              <a:schemeClr val="bg2"/>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lnSpc>
                  <a:spcPct val="90000"/>
                </a:lnSpc>
                <a:spcBef>
                  <a:spcPct val="0"/>
                </a:spcBef>
                <a:spcAft>
                  <a:spcPct val="0"/>
                </a:spcAft>
              </a:pPr>
              <a:r>
                <a:rPr lang="en-US" sz="2000" dirty="0">
                  <a:solidFill>
                    <a:srgbClr val="0071B9"/>
                  </a:solidFill>
                  <a:latin typeface="Segoe UI Semibold" panose="020B0702040204020203" pitchFamily="34" charset="0"/>
                  <a:ea typeface="Segoe UI" pitchFamily="34" charset="0"/>
                  <a:cs typeface="Segoe UI Semibold" panose="020B0702040204020203" pitchFamily="34" charset="0"/>
                </a:rPr>
                <a:t>Rich canvases</a:t>
              </a:r>
            </a:p>
          </p:txBody>
        </p:sp>
        <p:pic>
          <p:nvPicPr>
            <p:cNvPr id="6" name="Picture 5" descr="See the source image">
              <a:extLst>
                <a:ext uri="{FF2B5EF4-FFF2-40B4-BE49-F238E27FC236}">
                  <a16:creationId xmlns:a16="http://schemas.microsoft.com/office/drawing/2014/main" id="{989710BF-ED25-4223-B103-387650D48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44" t="13550" r="14587" b="14017"/>
            <a:stretch/>
          </p:blipFill>
          <p:spPr bwMode="auto">
            <a:xfrm>
              <a:off x="4439169" y="2336397"/>
              <a:ext cx="595630" cy="60010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270B08F2-BD73-440F-9939-829EC12DC835}"/>
                </a:ext>
              </a:extLst>
            </p:cNvPr>
            <p:cNvSpPr/>
            <p:nvPr/>
          </p:nvSpPr>
          <p:spPr bwMode="auto">
            <a:xfrm>
              <a:off x="6158237" y="989267"/>
              <a:ext cx="2651384" cy="1070911"/>
            </a:xfrm>
            <a:prstGeom prst="roundRect">
              <a:avLst>
                <a:gd name="adj" fmla="val 8875"/>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Provider-hosted apps</a:t>
              </a:r>
            </a:p>
            <a:p>
              <a:pPr algn="ctr" defTabSz="932293" fontAlgn="base">
                <a:lnSpc>
                  <a:spcPct val="90000"/>
                </a:lnSpc>
                <a:spcBef>
                  <a:spcPct val="0"/>
                </a:spcBef>
                <a:spcAft>
                  <a:spcPct val="0"/>
                </a:spcAft>
              </a:pPr>
              <a:endParaRPr lang="en-US" sz="1199" dirty="0">
                <a:solidFill>
                  <a:prstClr val="black">
                    <a:lumMod val="65000"/>
                    <a:lumOff val="35000"/>
                  </a:prstClr>
                </a:solidFill>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8AB604A-D080-4A75-8081-2A088F580415}"/>
                </a:ext>
              </a:extLst>
            </p:cNvPr>
            <p:cNvSpPr/>
            <p:nvPr/>
          </p:nvSpPr>
          <p:spPr bwMode="auto">
            <a:xfrm>
              <a:off x="3377289" y="989424"/>
              <a:ext cx="2651384" cy="1070911"/>
            </a:xfrm>
            <a:prstGeom prst="roundRect">
              <a:avLst>
                <a:gd name="adj" fmla="val 7576"/>
              </a:avLst>
            </a:prstGeom>
            <a:solidFill>
              <a:schemeClr val="bg1">
                <a:lumMod val="85000"/>
              </a:schemeClr>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1599" b="1" dirty="0">
                  <a:solidFill>
                    <a:srgbClr val="D83B01"/>
                  </a:solidFill>
                  <a:latin typeface="Segoe UI"/>
                  <a:ea typeface="Segoe UI" pitchFamily="34" charset="0"/>
                  <a:cs typeface="Segoe UI" pitchFamily="34" charset="0"/>
                </a:rPr>
                <a:t>O365-hosted apps</a:t>
              </a:r>
            </a:p>
            <a:p>
              <a:pPr algn="ctr" defTabSz="932293" fontAlgn="base">
                <a:lnSpc>
                  <a:spcPct val="90000"/>
                </a:lnSpc>
                <a:spcBef>
                  <a:spcPct val="0"/>
                </a:spcBef>
                <a:spcAft>
                  <a:spcPct val="0"/>
                </a:spcAft>
              </a:pPr>
              <a:r>
                <a:rPr lang="en-US" sz="1199" dirty="0">
                  <a:solidFill>
                    <a:prstClr val="black">
                      <a:lumMod val="65000"/>
                      <a:lumOff val="35000"/>
                    </a:prstClr>
                  </a:solidFill>
                  <a:latin typeface="Segoe UI"/>
                  <a:ea typeface="Segoe UI" pitchFamily="34" charset="0"/>
                  <a:cs typeface="Segoe UI" pitchFamily="34" charset="0"/>
                </a:rPr>
                <a:t>(“SPFx solutions”)</a:t>
              </a:r>
            </a:p>
          </p:txBody>
        </p:sp>
        <p:sp>
          <p:nvSpPr>
            <p:cNvPr id="9" name="Rectangle: Rounded Corners 8">
              <a:extLst>
                <a:ext uri="{FF2B5EF4-FFF2-40B4-BE49-F238E27FC236}">
                  <a16:creationId xmlns:a16="http://schemas.microsoft.com/office/drawing/2014/main" id="{4B26B1B5-D2A0-4735-8210-DF7921868ACE}"/>
                </a:ext>
              </a:extLst>
            </p:cNvPr>
            <p:cNvSpPr/>
            <p:nvPr/>
          </p:nvSpPr>
          <p:spPr bwMode="auto">
            <a:xfrm>
              <a:off x="3379655" y="4098096"/>
              <a:ext cx="5429966" cy="603765"/>
            </a:xfrm>
            <a:prstGeom prst="roundRect">
              <a:avLst>
                <a:gd name="adj" fmla="val 9151"/>
              </a:avLst>
            </a:prstGeom>
            <a:solidFill>
              <a:schemeClr val="bg1"/>
            </a:solidFill>
            <a:ln w="12700">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prstClr val="black">
                      <a:lumMod val="50000"/>
                      <a:lumOff val="50000"/>
                    </a:prstClr>
                  </a:solidFill>
                  <a:latin typeface="Segoe UI Semibold" panose="020B0702040204020203" pitchFamily="34" charset="0"/>
                  <a:ea typeface="Segoe UI" pitchFamily="34" charset="0"/>
                  <a:cs typeface="Segoe UI Semibold" panose="020B0702040204020203" pitchFamily="34" charset="0"/>
                </a:rPr>
                <a:t>Microsoft Graph</a:t>
              </a:r>
            </a:p>
          </p:txBody>
        </p:sp>
        <p:sp>
          <p:nvSpPr>
            <p:cNvPr id="10" name="Rectangle: Rounded Corners 9">
              <a:extLst>
                <a:ext uri="{FF2B5EF4-FFF2-40B4-BE49-F238E27FC236}">
                  <a16:creationId xmlns:a16="http://schemas.microsoft.com/office/drawing/2014/main" id="{BE5EE9A7-F55B-4C7E-A096-344AB050B386}"/>
                </a:ext>
              </a:extLst>
            </p:cNvPr>
            <p:cNvSpPr/>
            <p:nvPr/>
          </p:nvSpPr>
          <p:spPr bwMode="auto">
            <a:xfrm>
              <a:off x="3379654" y="3388449"/>
              <a:ext cx="5429968" cy="603766"/>
            </a:xfrm>
            <a:prstGeom prst="roundRect">
              <a:avLst>
                <a:gd name="adj" fmla="val 9151"/>
              </a:avLst>
            </a:prstGeom>
            <a:solidFill>
              <a:schemeClr val="bg2"/>
            </a:solidFill>
            <a:ln w="12700">
              <a:solidFill>
                <a:srgbClr val="0071B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r>
                <a:rPr lang="en-US" sz="2000">
                  <a:solidFill>
                    <a:srgbClr val="0071B9"/>
                  </a:solidFill>
                  <a:latin typeface="Segoe UI Semibold" panose="020B0702040204020203" pitchFamily="34" charset="0"/>
                  <a:ea typeface="Segoe UI" pitchFamily="34" charset="0"/>
                  <a:cs typeface="Segoe UI Semibold" panose="020B0702040204020203" pitchFamily="34" charset="0"/>
                </a:rPr>
                <a:t>Common platform and runtime</a:t>
              </a:r>
            </a:p>
          </p:txBody>
        </p:sp>
        <p:pic>
          <p:nvPicPr>
            <p:cNvPr id="11" name="Picture 2" descr="http://png-2.findicons.com/files/icons/2795/office_2013_hd/2000/outlook.png">
              <a:extLst>
                <a:ext uri="{FF2B5EF4-FFF2-40B4-BE49-F238E27FC236}">
                  <a16:creationId xmlns:a16="http://schemas.microsoft.com/office/drawing/2014/main" id="{EFF25F84-7E2E-4EB9-B11D-B458DC275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613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png.icons8.com/office-365/color/1600">
              <a:extLst>
                <a:ext uri="{FF2B5EF4-FFF2-40B4-BE49-F238E27FC236}">
                  <a16:creationId xmlns:a16="http://schemas.microsoft.com/office/drawing/2014/main" id="{CC6E2CB6-16CF-420B-9BE3-525C17245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8415" y="2342229"/>
              <a:ext cx="594276" cy="5942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close up of a sign&#10;&#10;Description automatically generated">
              <a:extLst>
                <a:ext uri="{FF2B5EF4-FFF2-40B4-BE49-F238E27FC236}">
                  <a16:creationId xmlns:a16="http://schemas.microsoft.com/office/drawing/2014/main" id="{8ED305AC-0EF6-4A20-8483-468C56DC8793}"/>
                </a:ext>
              </a:extLst>
            </p:cNvPr>
            <p:cNvPicPr>
              <a:picLocks noChangeAspect="1"/>
            </p:cNvPicPr>
            <p:nvPr/>
          </p:nvPicPr>
          <p:blipFill>
            <a:blip r:embed="rId5"/>
            <a:stretch>
              <a:fillRect/>
            </a:stretch>
          </p:blipFill>
          <p:spPr>
            <a:xfrm>
              <a:off x="3319285" y="2043155"/>
              <a:ext cx="1219200" cy="1219200"/>
            </a:xfrm>
            <a:prstGeom prst="rect">
              <a:avLst/>
            </a:prstGeom>
          </p:spPr>
        </p:pic>
      </p:grpSp>
    </p:spTree>
    <p:extLst>
      <p:ext uri="{BB962C8B-B14F-4D97-AF65-F5344CB8AC3E}">
        <p14:creationId xmlns:p14="http://schemas.microsoft.com/office/powerpoint/2010/main" val="433249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F776DD-D407-4CAB-A0BA-BECCDE00FB7F}"/>
              </a:ext>
            </a:extLst>
          </p:cNvPr>
          <p:cNvSpPr>
            <a:spLocks noGrp="1"/>
          </p:cNvSpPr>
          <p:nvPr>
            <p:ph type="title"/>
          </p:nvPr>
        </p:nvSpPr>
        <p:spPr/>
        <p:txBody>
          <a:bodyPr>
            <a:normAutofit fontScale="90000"/>
          </a:bodyPr>
          <a:lstStyle/>
          <a:p>
            <a:r>
              <a:rPr lang="en-US" sz="4080" dirty="0"/>
              <a:t>Surfacing </a:t>
            </a:r>
            <a:r>
              <a:rPr lang="en-US" sz="4080" dirty="0" err="1"/>
              <a:t>SPFx</a:t>
            </a:r>
            <a:r>
              <a:rPr lang="en-US" sz="4080" dirty="0"/>
              <a:t> in Teams</a:t>
            </a:r>
            <a:endParaRPr lang="en-US" sz="4080" dirty="0">
              <a:solidFill>
                <a:srgbClr val="D83B01"/>
              </a:solidFill>
            </a:endParaRPr>
          </a:p>
        </p:txBody>
      </p:sp>
      <p:pic>
        <p:nvPicPr>
          <p:cNvPr id="6" name="Picture 2" descr="See the source image">
            <a:extLst>
              <a:ext uri="{FF2B5EF4-FFF2-40B4-BE49-F238E27FC236}">
                <a16:creationId xmlns:a16="http://schemas.microsoft.com/office/drawing/2014/main" id="{4BF4641B-B371-4406-AA2D-0AC56EC0A30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5215" y="1094418"/>
            <a:ext cx="1336853" cy="13368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33885612-B083-48B3-9DC7-8A3F5AAAE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4932" y="1027355"/>
            <a:ext cx="1620206" cy="147097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C224BC70-6280-40F1-AF90-C9DB108AA494}"/>
              </a:ext>
            </a:extLst>
          </p:cNvPr>
          <p:cNvSpPr/>
          <p:nvPr/>
        </p:nvSpPr>
        <p:spPr bwMode="auto">
          <a:xfrm>
            <a:off x="1765214" y="2918327"/>
            <a:ext cx="8723868" cy="970503"/>
          </a:xfrm>
          <a:prstGeom prst="rightArrow">
            <a:avLst>
              <a:gd name="adj1" fmla="val 65092"/>
              <a:gd name="adj2" fmla="val 51509"/>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2040" dirty="0">
                <a:gradFill>
                  <a:gsLst>
                    <a:gs pos="0">
                      <a:srgbClr val="FFFFFF"/>
                    </a:gs>
                    <a:gs pos="100000">
                      <a:srgbClr val="FFFFFF"/>
                    </a:gs>
                  </a:gsLst>
                  <a:lin ang="5400000" scaled="0"/>
                </a:gradFill>
                <a:ea typeface="Segoe UI" pitchFamily="34" charset="0"/>
                <a:cs typeface="Segoe UI Light" panose="020B0502040204020203" pitchFamily="34" charset="0"/>
              </a:rPr>
              <a:t>Deploy your existing SharePoint web part into Teams as a tab</a:t>
            </a:r>
          </a:p>
        </p:txBody>
      </p:sp>
      <p:sp>
        <p:nvSpPr>
          <p:cNvPr id="2" name="TextBox 1">
            <a:extLst>
              <a:ext uri="{FF2B5EF4-FFF2-40B4-BE49-F238E27FC236}">
                <a16:creationId xmlns:a16="http://schemas.microsoft.com/office/drawing/2014/main" id="{6F75A907-3F5E-4B32-901A-371B7D9DF877}"/>
              </a:ext>
            </a:extLst>
          </p:cNvPr>
          <p:cNvSpPr txBox="1"/>
          <p:nvPr/>
        </p:nvSpPr>
        <p:spPr>
          <a:xfrm>
            <a:off x="1651270" y="5613346"/>
            <a:ext cx="5235985" cy="657359"/>
          </a:xfrm>
          <a:prstGeom prst="rect">
            <a:avLst/>
          </a:prstGeom>
          <a:noFill/>
        </p:spPr>
        <p:txBody>
          <a:bodyPr wrap="none" rtlCol="0">
            <a:spAutoFit/>
          </a:bodyPr>
          <a:lstStyle/>
          <a:p>
            <a:pPr marL="291436" indent="-291436">
              <a:buFont typeface="Wingdings" panose="05000000000000000000" pitchFamily="2" charset="2"/>
              <a:buChar char="q"/>
            </a:pPr>
            <a:r>
              <a:rPr lang="en-GB" sz="1836" dirty="0"/>
              <a:t>This features available from 1.7 plus beta version. </a:t>
            </a:r>
          </a:p>
          <a:p>
            <a:pPr marL="291436" indent="-291436">
              <a:buFont typeface="Wingdings" panose="05000000000000000000" pitchFamily="2" charset="2"/>
              <a:buChar char="q"/>
            </a:pPr>
            <a:r>
              <a:rPr lang="en-GB" sz="1836" b="1" i="1" dirty="0" err="1"/>
              <a:t>yo</a:t>
            </a:r>
            <a:r>
              <a:rPr lang="en-GB" sz="1836" b="1" i="1" dirty="0"/>
              <a:t> @</a:t>
            </a:r>
            <a:r>
              <a:rPr lang="en-GB" sz="1836" b="1" i="1" dirty="0" err="1"/>
              <a:t>microsoft</a:t>
            </a:r>
            <a:r>
              <a:rPr lang="en-GB" sz="1836" b="1" i="1" dirty="0"/>
              <a:t>/</a:t>
            </a:r>
            <a:r>
              <a:rPr lang="en-GB" sz="1836" b="1" i="1" dirty="0" err="1"/>
              <a:t>sharepoint</a:t>
            </a:r>
            <a:endParaRPr lang="en-GB" sz="1836" b="1" i="1" dirty="0"/>
          </a:p>
        </p:txBody>
      </p:sp>
    </p:spTree>
    <p:extLst>
      <p:ext uri="{BB962C8B-B14F-4D97-AF65-F5344CB8AC3E}">
        <p14:creationId xmlns:p14="http://schemas.microsoft.com/office/powerpoint/2010/main" val="3184389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7F81A-D0B3-46E4-9641-83AD6E1D9C2C}"/>
              </a:ext>
            </a:extLst>
          </p:cNvPr>
          <p:cNvSpPr>
            <a:spLocks noGrp="1"/>
          </p:cNvSpPr>
          <p:nvPr>
            <p:ph type="title"/>
          </p:nvPr>
        </p:nvSpPr>
        <p:spPr/>
        <p:txBody>
          <a:bodyPr>
            <a:normAutofit/>
          </a:bodyPr>
          <a:lstStyle/>
          <a:p>
            <a:r>
              <a:rPr lang="en-US" dirty="0"/>
              <a:t>Instructions for enabling side loading</a:t>
            </a:r>
            <a:endParaRPr lang="en-GB" dirty="0"/>
          </a:p>
        </p:txBody>
      </p:sp>
      <p:sp>
        <p:nvSpPr>
          <p:cNvPr id="4" name="Rectangle 3">
            <a:extLst>
              <a:ext uri="{FF2B5EF4-FFF2-40B4-BE49-F238E27FC236}">
                <a16:creationId xmlns:a16="http://schemas.microsoft.com/office/drawing/2014/main" id="{AB76CF4B-E4EB-43A2-8273-CD6971D46CEC}"/>
              </a:ext>
            </a:extLst>
          </p:cNvPr>
          <p:cNvSpPr/>
          <p:nvPr/>
        </p:nvSpPr>
        <p:spPr>
          <a:xfrm>
            <a:off x="311750" y="1147146"/>
            <a:ext cx="7003889" cy="2352760"/>
          </a:xfrm>
          <a:prstGeom prst="rect">
            <a:avLst/>
          </a:prstGeom>
        </p:spPr>
        <p:txBody>
          <a:bodyPr wrap="square">
            <a:spAutoFit/>
          </a:bodyPr>
          <a:lstStyle/>
          <a:p>
            <a:pPr marL="0" lvl="1" algn="just"/>
            <a:r>
              <a:rPr lang="en-US" sz="1632" dirty="0">
                <a:cs typeface="Segoe UI" panose="020B0502040204020203" pitchFamily="34" charset="0"/>
              </a:rPr>
              <a:t>As part of the Developer of SharePoint Framework Teams Tabs, you will need to explicitly deploy the Microsoft Teams app to a Team in Microsoft Team. Your tenant will also need to support Side loading of custom apps for the Microsoft Teams, so that you can deploy the app to a specific Team and use it</a:t>
            </a:r>
          </a:p>
          <a:p>
            <a:pPr marL="0" lvl="1"/>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Go to </a:t>
            </a:r>
            <a:r>
              <a:rPr lang="en-US" sz="1632" dirty="0">
                <a:cs typeface="Segoe UI" panose="020B0502040204020203" pitchFamily="34" charset="0"/>
                <a:hlinkClick r:id="rId2"/>
              </a:rPr>
              <a:t>https://admin.teams.microsoft.com/</a:t>
            </a:r>
            <a:endParaRPr lang="en-US" sz="1632" dirty="0">
              <a:cs typeface="Segoe UI" panose="020B0502040204020203" pitchFamily="34" charset="0"/>
            </a:endParaRPr>
          </a:p>
          <a:p>
            <a:pPr marL="331538" lvl="1" indent="-349724">
              <a:buFont typeface="+mj-lt"/>
              <a:buAutoNum type="arabicPeriod"/>
            </a:pPr>
            <a:r>
              <a:rPr lang="en-US" sz="1632" dirty="0">
                <a:cs typeface="Segoe UI" panose="020B0502040204020203" pitchFamily="34" charset="0"/>
              </a:rPr>
              <a:t>Teams apps</a:t>
            </a:r>
          </a:p>
          <a:p>
            <a:pPr marL="331538" lvl="1" indent="-349724">
              <a:buFont typeface="+mj-lt"/>
              <a:buAutoNum type="arabicPeriod"/>
            </a:pPr>
            <a:r>
              <a:rPr lang="en-US" sz="1632" dirty="0">
                <a:cs typeface="Segoe UI" panose="020B0502040204020203" pitchFamily="34" charset="0"/>
              </a:rPr>
              <a:t>Setup policy</a:t>
            </a:r>
          </a:p>
          <a:p>
            <a:pPr marL="331538" lvl="1" indent="-349724">
              <a:buFont typeface="+mj-lt"/>
              <a:buAutoNum type="arabicPeriod"/>
            </a:pPr>
            <a:r>
              <a:rPr lang="en-US" sz="1632" dirty="0">
                <a:cs typeface="Segoe UI" panose="020B0502040204020203" pitchFamily="34" charset="0"/>
              </a:rPr>
              <a:t>Add or edit exiting global (org-wide default)</a:t>
            </a:r>
          </a:p>
        </p:txBody>
      </p:sp>
      <p:pic>
        <p:nvPicPr>
          <p:cNvPr id="5" name="Picture 4">
            <a:extLst>
              <a:ext uri="{FF2B5EF4-FFF2-40B4-BE49-F238E27FC236}">
                <a16:creationId xmlns:a16="http://schemas.microsoft.com/office/drawing/2014/main" id="{028256C2-E84F-4442-8165-EDFCA52BBE50}"/>
              </a:ext>
            </a:extLst>
          </p:cNvPr>
          <p:cNvPicPr>
            <a:picLocks noChangeAspect="1"/>
          </p:cNvPicPr>
          <p:nvPr/>
        </p:nvPicPr>
        <p:blipFill>
          <a:blip r:embed="rId3"/>
          <a:stretch>
            <a:fillRect/>
          </a:stretch>
        </p:blipFill>
        <p:spPr>
          <a:xfrm>
            <a:off x="5287617" y="3129161"/>
            <a:ext cx="6059832" cy="2396925"/>
          </a:xfrm>
          <a:prstGeom prst="rect">
            <a:avLst/>
          </a:prstGeom>
        </p:spPr>
      </p:pic>
    </p:spTree>
    <p:extLst>
      <p:ext uri="{BB962C8B-B14F-4D97-AF65-F5344CB8AC3E}">
        <p14:creationId xmlns:p14="http://schemas.microsoft.com/office/powerpoint/2010/main" val="3394240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Bring SPFx Solutions into Teams Tab</a:t>
            </a:r>
          </a:p>
        </p:txBody>
      </p:sp>
    </p:spTree>
    <p:extLst>
      <p:ext uri="{BB962C8B-B14F-4D97-AF65-F5344CB8AC3E}">
        <p14:creationId xmlns:p14="http://schemas.microsoft.com/office/powerpoint/2010/main" val="32357596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398" dirty="0" err="1"/>
              <a:t>SPFx</a:t>
            </a:r>
            <a:r>
              <a:rPr lang="en-US" sz="5398" dirty="0"/>
              <a:t> Targeting Teams Tabs</a:t>
            </a:r>
          </a:p>
        </p:txBody>
      </p:sp>
      <p:sp>
        <p:nvSpPr>
          <p:cNvPr id="5" name="Text Placeholder 3">
            <a:extLst>
              <a:ext uri="{FF2B5EF4-FFF2-40B4-BE49-F238E27FC236}">
                <a16:creationId xmlns:a16="http://schemas.microsoft.com/office/drawing/2014/main" id="{AF65550E-3500-4B4F-A71D-9F123DB70C47}"/>
              </a:ext>
            </a:extLst>
          </p:cNvPr>
          <p:cNvSpPr txBox="1">
            <a:spLocks/>
          </p:cNvSpPr>
          <p:nvPr/>
        </p:nvSpPr>
        <p:spPr>
          <a:xfrm>
            <a:off x="392112" y="1059829"/>
            <a:ext cx="11652250" cy="5443537"/>
          </a:xfrm>
          <a:prstGeom prst="rect">
            <a:avLst/>
          </a:prstGeom>
        </p:spPr>
        <p:txBody>
          <a:bodyPr>
            <a:normAutofit lnSpcReduction="10000"/>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48193" indent="-448193">
              <a:spcBef>
                <a:spcPts val="1175"/>
              </a:spcBef>
            </a:pPr>
            <a:r>
              <a:rPr lang="en-US" sz="2745"/>
              <a:t>SPFX as the standard way for Enterprise Devs and SIs to Develop “O365-hosted” solutions across SharePoint and Teams</a:t>
            </a:r>
            <a:endParaRPr lang="en-US" sz="784"/>
          </a:p>
          <a:p>
            <a:pPr marL="448193" indent="-448193">
              <a:spcBef>
                <a:spcPts val="1175"/>
              </a:spcBef>
            </a:pPr>
            <a:r>
              <a:rPr lang="en-US" sz="2745"/>
              <a:t>Developers will be able to “target” the environments in the manifest.json</a:t>
            </a:r>
          </a:p>
          <a:p>
            <a:pPr marL="448193" indent="-448193">
              <a:spcBef>
                <a:spcPts val="1175"/>
              </a:spcBef>
            </a:pPr>
            <a:r>
              <a:rPr lang="en-US" sz="2745"/>
              <a:t>Single point of governance in the App Catalog</a:t>
            </a:r>
          </a:p>
          <a:p>
            <a:pPr marL="448193" indent="-448193">
              <a:spcBef>
                <a:spcPts val="1175"/>
              </a:spcBef>
            </a:pPr>
            <a:r>
              <a:rPr lang="en-US" sz="2745"/>
              <a:t>Standard “features” of SPFx </a:t>
            </a:r>
          </a:p>
          <a:p>
            <a:pPr marL="667876" lvl="1" indent="-448193">
              <a:spcBef>
                <a:spcPts val="1175"/>
              </a:spcBef>
            </a:pPr>
            <a:r>
              <a:rPr lang="en-US" sz="2000"/>
              <a:t>Toolchain</a:t>
            </a:r>
          </a:p>
          <a:p>
            <a:pPr marL="667876" lvl="1" indent="-448193">
              <a:spcBef>
                <a:spcPts val="1175"/>
              </a:spcBef>
            </a:pPr>
            <a:r>
              <a:rPr lang="en-US" sz="2000"/>
              <a:t>Authentication</a:t>
            </a:r>
          </a:p>
          <a:p>
            <a:pPr marL="667876" lvl="1" indent="-448193">
              <a:spcBef>
                <a:spcPts val="1175"/>
              </a:spcBef>
            </a:pPr>
            <a:r>
              <a:rPr lang="en-US" sz="2000"/>
              <a:t>SP, Graph and WebAPI Access</a:t>
            </a:r>
          </a:p>
          <a:p>
            <a:pPr marL="667876" lvl="1" indent="-448193">
              <a:spcBef>
                <a:spcPts val="1175"/>
              </a:spcBef>
            </a:pPr>
            <a:r>
              <a:rPr lang="en-US" sz="2000"/>
              <a:t>CDN hosting</a:t>
            </a:r>
          </a:p>
          <a:p>
            <a:pPr marL="667876" lvl="1" indent="-448193">
              <a:spcBef>
                <a:spcPts val="1175"/>
              </a:spcBef>
            </a:pPr>
            <a:r>
              <a:rPr lang="en-US" sz="2000"/>
              <a:t>Config experience</a:t>
            </a:r>
          </a:p>
          <a:p>
            <a:pPr marL="667876" lvl="1" indent="-448193">
              <a:spcBef>
                <a:spcPts val="1175"/>
              </a:spcBef>
            </a:pPr>
            <a:r>
              <a:rPr lang="en-US" sz="2000"/>
              <a:t>Solution hosting</a:t>
            </a:r>
          </a:p>
          <a:p>
            <a:pPr marL="448193" indent="-448193">
              <a:spcBef>
                <a:spcPts val="1175"/>
              </a:spcBef>
            </a:pPr>
            <a:r>
              <a:rPr lang="en-US" sz="2745"/>
              <a:t>Component is able to get the right </a:t>
            </a:r>
            <a:r>
              <a:rPr lang="en-US" sz="2745" i="1"/>
              <a:t>application context</a:t>
            </a:r>
            <a:endParaRPr lang="en-US" sz="2745" i="1" dirty="0"/>
          </a:p>
        </p:txBody>
      </p:sp>
    </p:spTree>
    <p:extLst>
      <p:ext uri="{BB962C8B-B14F-4D97-AF65-F5344CB8AC3E}">
        <p14:creationId xmlns:p14="http://schemas.microsoft.com/office/powerpoint/2010/main" val="4230050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15746-1753-492D-9B7A-50A53A74444B}"/>
              </a:ext>
            </a:extLst>
          </p:cNvPr>
          <p:cNvSpPr>
            <a:spLocks noGrp="1"/>
          </p:cNvSpPr>
          <p:nvPr>
            <p:ph type="title" idx="4294967295"/>
          </p:nvPr>
        </p:nvSpPr>
        <p:spPr>
          <a:xfrm>
            <a:off x="621915" y="0"/>
            <a:ext cx="10222503" cy="1350962"/>
          </a:xfrm>
        </p:spPr>
        <p:txBody>
          <a:bodyPr/>
          <a:lstStyle/>
          <a:p>
            <a:r>
              <a:rPr lang="en-US" dirty="0">
                <a:solidFill>
                  <a:schemeClr val="tx1">
                    <a:lumMod val="65000"/>
                    <a:lumOff val="35000"/>
                  </a:schemeClr>
                </a:solidFill>
              </a:rPr>
              <a:t>Overview of Microsoft Graph</a:t>
            </a:r>
            <a:endParaRPr lang="en-GB" dirty="0">
              <a:solidFill>
                <a:schemeClr val="tx1">
                  <a:lumMod val="65000"/>
                  <a:lumOff val="35000"/>
                </a:schemeClr>
              </a:solidFill>
            </a:endParaRPr>
          </a:p>
        </p:txBody>
      </p:sp>
      <p:pic>
        <p:nvPicPr>
          <p:cNvPr id="4" name="Picture 3">
            <a:extLst>
              <a:ext uri="{FF2B5EF4-FFF2-40B4-BE49-F238E27FC236}">
                <a16:creationId xmlns:a16="http://schemas.microsoft.com/office/drawing/2014/main" id="{3899CCA5-65FE-4DD4-AC85-F05AFD0D7FB9}"/>
              </a:ext>
            </a:extLst>
          </p:cNvPr>
          <p:cNvPicPr>
            <a:picLocks noChangeAspect="1"/>
          </p:cNvPicPr>
          <p:nvPr/>
        </p:nvPicPr>
        <p:blipFill rotWithShape="1">
          <a:blip r:embed="rId2"/>
          <a:srcRect l="741" r="-2" b="-2"/>
          <a:stretch/>
        </p:blipFill>
        <p:spPr>
          <a:xfrm>
            <a:off x="502647" y="1831086"/>
            <a:ext cx="4232497" cy="4178819"/>
          </a:xfrm>
          <a:prstGeom prst="rect">
            <a:avLst/>
          </a:prstGeom>
        </p:spPr>
      </p:pic>
      <p:pic>
        <p:nvPicPr>
          <p:cNvPr id="3074" name="Picture 2" descr="An image showing the primary resources and relationships that are part of the graph">
            <a:extLst>
              <a:ext uri="{FF2B5EF4-FFF2-40B4-BE49-F238E27FC236}">
                <a16:creationId xmlns:a16="http://schemas.microsoft.com/office/drawing/2014/main" id="{2FF16565-C9E5-439E-8757-FF146992E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213" y="2297028"/>
            <a:ext cx="6643344" cy="32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7588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Autofit/>
          </a:bodyPr>
          <a:lstStyle/>
          <a:p>
            <a:r>
              <a:rPr lang="en-IN" sz="4896" dirty="0"/>
              <a:t>Bring SPFx Solutions into Teams Tab</a:t>
            </a:r>
            <a:endParaRPr lang="en-US" sz="4896" dirty="0"/>
          </a:p>
        </p:txBody>
      </p:sp>
      <p:grpSp>
        <p:nvGrpSpPr>
          <p:cNvPr id="27" name="Group 26">
            <a:extLst>
              <a:ext uri="{FF2B5EF4-FFF2-40B4-BE49-F238E27FC236}">
                <a16:creationId xmlns:a16="http://schemas.microsoft.com/office/drawing/2014/main" id="{75EB88B6-B546-40EA-9E91-26C99E8BC6E7}"/>
              </a:ext>
            </a:extLst>
          </p:cNvPr>
          <p:cNvGrpSpPr/>
          <p:nvPr/>
        </p:nvGrpSpPr>
        <p:grpSpPr>
          <a:xfrm>
            <a:off x="9671332" y="2305937"/>
            <a:ext cx="976113" cy="875407"/>
            <a:chOff x="9481695" y="2260928"/>
            <a:chExt cx="957060" cy="858320"/>
          </a:xfrm>
        </p:grpSpPr>
        <p:pic>
          <p:nvPicPr>
            <p:cNvPr id="40" name="Picture 39">
              <a:extLst>
                <a:ext uri="{FF2B5EF4-FFF2-40B4-BE49-F238E27FC236}">
                  <a16:creationId xmlns:a16="http://schemas.microsoft.com/office/drawing/2014/main" id="{B8E633F1-F9CA-4246-84DA-EE4ED4B005F3}"/>
                </a:ext>
              </a:extLst>
            </p:cNvPr>
            <p:cNvPicPr>
              <a:picLocks noChangeAspect="1"/>
            </p:cNvPicPr>
            <p:nvPr/>
          </p:nvPicPr>
          <p:blipFill>
            <a:blip r:embed="rId3"/>
            <a:stretch>
              <a:fillRect/>
            </a:stretch>
          </p:blipFill>
          <p:spPr>
            <a:xfrm>
              <a:off x="9481695" y="2260928"/>
              <a:ext cx="779035" cy="670134"/>
            </a:xfrm>
            <a:prstGeom prst="rect">
              <a:avLst/>
            </a:prstGeom>
          </p:spPr>
        </p:pic>
        <p:pic>
          <p:nvPicPr>
            <p:cNvPr id="41" name="Picture 40">
              <a:extLst>
                <a:ext uri="{FF2B5EF4-FFF2-40B4-BE49-F238E27FC236}">
                  <a16:creationId xmlns:a16="http://schemas.microsoft.com/office/drawing/2014/main" id="{E419CA59-A0BB-472A-B3C9-31C2241BFF8C}"/>
                </a:ext>
              </a:extLst>
            </p:cNvPr>
            <p:cNvPicPr>
              <a:picLocks noChangeAspect="1"/>
            </p:cNvPicPr>
            <p:nvPr/>
          </p:nvPicPr>
          <p:blipFill>
            <a:blip r:embed="rId4"/>
            <a:stretch>
              <a:fillRect/>
            </a:stretch>
          </p:blipFill>
          <p:spPr>
            <a:xfrm>
              <a:off x="9941152" y="2627759"/>
              <a:ext cx="497603" cy="491489"/>
            </a:xfrm>
            <a:prstGeom prst="rect">
              <a:avLst/>
            </a:prstGeom>
          </p:spPr>
        </p:pic>
      </p:grpSp>
      <p:sp>
        <p:nvSpPr>
          <p:cNvPr id="39" name="TextBox 38">
            <a:extLst>
              <a:ext uri="{FF2B5EF4-FFF2-40B4-BE49-F238E27FC236}">
                <a16:creationId xmlns:a16="http://schemas.microsoft.com/office/drawing/2014/main" id="{82E934CD-A687-4137-909D-4F59FF7CA2C2}"/>
              </a:ext>
            </a:extLst>
          </p:cNvPr>
          <p:cNvSpPr txBox="1"/>
          <p:nvPr/>
        </p:nvSpPr>
        <p:spPr>
          <a:xfrm>
            <a:off x="9102689" y="2971893"/>
            <a:ext cx="1931830" cy="46462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Tenant App catalog</a:t>
            </a:r>
          </a:p>
        </p:txBody>
      </p:sp>
      <p:grpSp>
        <p:nvGrpSpPr>
          <p:cNvPr id="18" name="Group 17">
            <a:extLst>
              <a:ext uri="{FF2B5EF4-FFF2-40B4-BE49-F238E27FC236}">
                <a16:creationId xmlns:a16="http://schemas.microsoft.com/office/drawing/2014/main" id="{E2A2538B-4969-44F9-9AA8-854A63A5246D}"/>
              </a:ext>
            </a:extLst>
          </p:cNvPr>
          <p:cNvGrpSpPr/>
          <p:nvPr/>
        </p:nvGrpSpPr>
        <p:grpSpPr>
          <a:xfrm>
            <a:off x="9804225" y="3271709"/>
            <a:ext cx="443786" cy="344527"/>
            <a:chOff x="1528167" y="3752826"/>
            <a:chExt cx="435124" cy="337802"/>
          </a:xfrm>
        </p:grpSpPr>
        <p:pic>
          <p:nvPicPr>
            <p:cNvPr id="51" name="Picture 50">
              <a:extLst>
                <a:ext uri="{FF2B5EF4-FFF2-40B4-BE49-F238E27FC236}">
                  <a16:creationId xmlns:a16="http://schemas.microsoft.com/office/drawing/2014/main" id="{08F72934-EB0C-4E69-A14B-3631D7E32CA0}"/>
                </a:ext>
              </a:extLst>
            </p:cNvPr>
            <p:cNvPicPr>
              <a:picLocks noChangeAspect="1"/>
            </p:cNvPicPr>
            <p:nvPr/>
          </p:nvPicPr>
          <p:blipFill>
            <a:blip r:embed="rId5"/>
            <a:stretch>
              <a:fillRect/>
            </a:stretch>
          </p:blipFill>
          <p:spPr>
            <a:xfrm>
              <a:off x="1528167" y="3752826"/>
              <a:ext cx="435124" cy="337802"/>
            </a:xfrm>
            <a:prstGeom prst="rect">
              <a:avLst/>
            </a:prstGeom>
          </p:spPr>
        </p:pic>
        <p:grpSp>
          <p:nvGrpSpPr>
            <p:cNvPr id="52" name="Group 51">
              <a:extLst>
                <a:ext uri="{FF2B5EF4-FFF2-40B4-BE49-F238E27FC236}">
                  <a16:creationId xmlns:a16="http://schemas.microsoft.com/office/drawing/2014/main" id="{EA45FCAD-14A0-41F1-94C5-59AE52E25891}"/>
                </a:ext>
              </a:extLst>
            </p:cNvPr>
            <p:cNvGrpSpPr>
              <a:grpSpLocks noChangeAspect="1"/>
            </p:cNvGrpSpPr>
            <p:nvPr/>
          </p:nvGrpSpPr>
          <p:grpSpPr>
            <a:xfrm>
              <a:off x="1648745" y="3823412"/>
              <a:ext cx="205428" cy="232152"/>
              <a:chOff x="1776745" y="4741916"/>
              <a:chExt cx="489172" cy="552806"/>
            </a:xfrm>
          </p:grpSpPr>
          <p:pic>
            <p:nvPicPr>
              <p:cNvPr id="53" name="Picture 52">
                <a:extLst>
                  <a:ext uri="{FF2B5EF4-FFF2-40B4-BE49-F238E27FC236}">
                    <a16:creationId xmlns:a16="http://schemas.microsoft.com/office/drawing/2014/main" id="{DAF7CD2D-5665-468D-BF9A-FAA12D15FE27}"/>
                  </a:ext>
                </a:extLst>
              </p:cNvPr>
              <p:cNvPicPr>
                <a:picLocks noChangeAspect="1"/>
              </p:cNvPicPr>
              <p:nvPr/>
            </p:nvPicPr>
            <p:blipFill>
              <a:blip r:embed="rId6"/>
              <a:stretch>
                <a:fillRect/>
              </a:stretch>
            </p:blipFill>
            <p:spPr>
              <a:xfrm>
                <a:off x="1785786" y="4741916"/>
                <a:ext cx="480131" cy="552806"/>
              </a:xfrm>
              <a:prstGeom prst="rect">
                <a:avLst/>
              </a:prstGeom>
            </p:spPr>
          </p:pic>
          <p:sp>
            <p:nvSpPr>
              <p:cNvPr id="54" name="TextBox 53">
                <a:extLst>
                  <a:ext uri="{FF2B5EF4-FFF2-40B4-BE49-F238E27FC236}">
                    <a16:creationId xmlns:a16="http://schemas.microsoft.com/office/drawing/2014/main" id="{65F7C495-168E-47BF-98AD-F7DB2EA0B294}"/>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err="1">
                    <a:solidFill>
                      <a:srgbClr val="4A66AC"/>
                    </a:solidFill>
                    <a:latin typeface="Segoe UI"/>
                  </a:rPr>
                  <a:t>js</a:t>
                </a:r>
                <a:endParaRPr lang="en-US" sz="1048" dirty="0">
                  <a:solidFill>
                    <a:srgbClr val="4A66AC"/>
                  </a:solidFill>
                  <a:latin typeface="Segoe UI"/>
                </a:endParaRPr>
              </a:p>
            </p:txBody>
          </p:sp>
        </p:grpSp>
      </p:grpSp>
      <p:sp>
        <p:nvSpPr>
          <p:cNvPr id="49" name="TextBox 48">
            <a:extLst>
              <a:ext uri="{FF2B5EF4-FFF2-40B4-BE49-F238E27FC236}">
                <a16:creationId xmlns:a16="http://schemas.microsoft.com/office/drawing/2014/main" id="{B2FFCB39-2919-40E3-9FCB-FB94592A95B3}"/>
              </a:ext>
            </a:extLst>
          </p:cNvPr>
          <p:cNvSpPr txBox="1"/>
          <p:nvPr/>
        </p:nvSpPr>
        <p:spPr>
          <a:xfrm>
            <a:off x="9425640" y="3540574"/>
            <a:ext cx="1291522" cy="461535"/>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err="1">
                <a:gradFill>
                  <a:gsLst>
                    <a:gs pos="2917">
                      <a:prstClr val="black"/>
                    </a:gs>
                    <a:gs pos="30000">
                      <a:prstClr val="black"/>
                    </a:gs>
                  </a:gsLst>
                  <a:lin ang="5400000" scaled="0"/>
                </a:gradFill>
                <a:latin typeface="Segoe UI"/>
              </a:rPr>
              <a:t>SPFx</a:t>
            </a:r>
            <a:r>
              <a:rPr lang="en-US" sz="1198" dirty="0">
                <a:gradFill>
                  <a:gsLst>
                    <a:gs pos="2917">
                      <a:prstClr val="black"/>
                    </a:gs>
                    <a:gs pos="30000">
                      <a:prstClr val="black"/>
                    </a:gs>
                  </a:gsLst>
                  <a:lin ang="5400000" scaled="0"/>
                </a:gradFill>
                <a:latin typeface="Segoe UI"/>
              </a:rPr>
              <a:t> solution</a:t>
            </a:r>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7"/>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Teams solutions are deployed to </a:t>
            </a:r>
            <a:r>
              <a:rPr lang="en-US" sz="1199" dirty="0">
                <a:solidFill>
                  <a:schemeClr val="bg1">
                    <a:lumMod val="95000"/>
                  </a:schemeClr>
                </a:solidFill>
                <a:latin typeface="Segoe UI"/>
              </a:rPr>
              <a:t>Office</a:t>
            </a:r>
            <a:r>
              <a:rPr lang="en-US" sz="1199" dirty="0">
                <a:solidFill>
                  <a:prstClr val="white"/>
                </a:solidFill>
                <a:latin typeface="Segoe UI"/>
              </a:rPr>
              <a:t> 365 tenants using tenant app catalog</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1</a:t>
              </a:r>
            </a:p>
          </p:txBody>
        </p:sp>
      </p:grpSp>
      <p:grpSp>
        <p:nvGrpSpPr>
          <p:cNvPr id="97" name="Group 96">
            <a:extLst>
              <a:ext uri="{FF2B5EF4-FFF2-40B4-BE49-F238E27FC236}">
                <a16:creationId xmlns:a16="http://schemas.microsoft.com/office/drawing/2014/main" id="{AB186E15-6322-44DC-9D39-A5040DE9D102}"/>
              </a:ext>
            </a:extLst>
          </p:cNvPr>
          <p:cNvGrpSpPr>
            <a:grpSpLocks noChangeAspect="1"/>
          </p:cNvGrpSpPr>
          <p:nvPr/>
        </p:nvGrpSpPr>
        <p:grpSpPr>
          <a:xfrm>
            <a:off x="8267206" y="2892047"/>
            <a:ext cx="209518" cy="236774"/>
            <a:chOff x="1776745" y="4741916"/>
            <a:chExt cx="489172" cy="552806"/>
          </a:xfrm>
        </p:grpSpPr>
        <p:pic>
          <p:nvPicPr>
            <p:cNvPr id="98" name="Picture 97">
              <a:extLst>
                <a:ext uri="{FF2B5EF4-FFF2-40B4-BE49-F238E27FC236}">
                  <a16:creationId xmlns:a16="http://schemas.microsoft.com/office/drawing/2014/main" id="{BF4800A4-2893-4C4C-A639-49D26651A9BC}"/>
                </a:ext>
              </a:extLst>
            </p:cNvPr>
            <p:cNvPicPr>
              <a:picLocks noChangeAspect="1"/>
            </p:cNvPicPr>
            <p:nvPr/>
          </p:nvPicPr>
          <p:blipFill>
            <a:blip r:embed="rId6"/>
            <a:stretch>
              <a:fillRect/>
            </a:stretch>
          </p:blipFill>
          <p:spPr>
            <a:xfrm>
              <a:off x="1785786" y="4741916"/>
              <a:ext cx="480131" cy="552806"/>
            </a:xfrm>
            <a:prstGeom prst="rect">
              <a:avLst/>
            </a:prstGeom>
          </p:spPr>
        </p:pic>
        <p:sp>
          <p:nvSpPr>
            <p:cNvPr id="99" name="TextBox 98">
              <a:extLst>
                <a:ext uri="{FF2B5EF4-FFF2-40B4-BE49-F238E27FC236}">
                  <a16:creationId xmlns:a16="http://schemas.microsoft.com/office/drawing/2014/main" id="{B7E0C2D3-B64D-47B2-A47F-C07B8D2CAFE0}"/>
                </a:ext>
              </a:extLst>
            </p:cNvPr>
            <p:cNvSpPr txBox="1"/>
            <p:nvPr/>
          </p:nvSpPr>
          <p:spPr>
            <a:xfrm>
              <a:off x="1776745" y="4862606"/>
              <a:ext cx="481052" cy="345678"/>
            </a:xfrm>
            <a:prstGeom prst="rect">
              <a:avLst/>
            </a:prstGeom>
            <a:noFill/>
          </p:spPr>
          <p:txBody>
            <a:bodyPr wrap="square" lIns="0" tIns="0" rIns="0" bIns="0" rtlCol="0">
              <a:spAutoFit/>
            </a:bodyPr>
            <a:lstStyle/>
            <a:p>
              <a:pPr algn="ctr" defTabSz="932563">
                <a:lnSpc>
                  <a:spcPct val="90000"/>
                </a:lnSpc>
                <a:spcAft>
                  <a:spcPts val="600"/>
                </a:spcAft>
              </a:pPr>
              <a:r>
                <a:rPr lang="en-US" sz="1048" dirty="0">
                  <a:solidFill>
                    <a:srgbClr val="4A66AC"/>
                  </a:solidFill>
                  <a:latin typeface="Segoe UI"/>
                </a:rPr>
                <a:t>zip</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6756" y="262622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manifest file is created and deployed in Teams </a:t>
            </a:r>
            <a:r>
              <a:rPr lang="en-US" sz="1199" dirty="0" err="1">
                <a:solidFill>
                  <a:prstClr val="white"/>
                </a:solidFill>
                <a:latin typeface="Segoe UI"/>
              </a:rPr>
              <a:t>LoB</a:t>
            </a:r>
            <a:r>
              <a:rPr lang="en-US" sz="1199" dirty="0">
                <a:solidFill>
                  <a:prstClr val="white"/>
                </a:solidFill>
                <a:latin typeface="Segoe UI"/>
              </a:rPr>
              <a:t> Catalog</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2157" y="2857714"/>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2</a:t>
              </a:r>
            </a:p>
          </p:txBody>
        </p:sp>
      </p:grpSp>
      <p:cxnSp>
        <p:nvCxnSpPr>
          <p:cNvPr id="104" name="Straight Arrow Connector 103">
            <a:extLst>
              <a:ext uri="{FF2B5EF4-FFF2-40B4-BE49-F238E27FC236}">
                <a16:creationId xmlns:a16="http://schemas.microsoft.com/office/drawing/2014/main" id="{5DD5CC3B-288C-4544-BA90-58F987982F2D}"/>
              </a:ext>
            </a:extLst>
          </p:cNvPr>
          <p:cNvCxnSpPr>
            <a:cxnSpLocks/>
          </p:cNvCxnSpPr>
          <p:nvPr/>
        </p:nvCxnSpPr>
        <p:spPr>
          <a:xfrm flipH="1" flipV="1">
            <a:off x="7667681" y="3175162"/>
            <a:ext cx="1111837" cy="12419"/>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738340" y="4752738"/>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110" name="Picture 109">
            <a:extLst>
              <a:ext uri="{FF2B5EF4-FFF2-40B4-BE49-F238E27FC236}">
                <a16:creationId xmlns:a16="http://schemas.microsoft.com/office/drawing/2014/main" id="{2A7814BF-0273-43D1-AB96-4D382C1DDAD6}"/>
              </a:ext>
            </a:extLst>
          </p:cNvPr>
          <p:cNvPicPr>
            <a:picLocks noChangeAspect="1"/>
          </p:cNvPicPr>
          <p:nvPr/>
        </p:nvPicPr>
        <p:blipFill>
          <a:blip r:embed="rId3"/>
          <a:stretch>
            <a:fillRect/>
          </a:stretch>
        </p:blipFill>
        <p:spPr>
          <a:xfrm>
            <a:off x="9773550" y="4382726"/>
            <a:ext cx="794544" cy="683475"/>
          </a:xfrm>
          <a:prstGeom prst="rect">
            <a:avLst/>
          </a:prstGeom>
        </p:spPr>
      </p:pic>
      <p:sp>
        <p:nvSpPr>
          <p:cNvPr id="111" name="TextBox 110">
            <a:extLst>
              <a:ext uri="{FF2B5EF4-FFF2-40B4-BE49-F238E27FC236}">
                <a16:creationId xmlns:a16="http://schemas.microsoft.com/office/drawing/2014/main" id="{5410787B-176B-4465-A0B2-7B126AD74E61}"/>
              </a:ext>
            </a:extLst>
          </p:cNvPr>
          <p:cNvSpPr txBox="1"/>
          <p:nvPr/>
        </p:nvSpPr>
        <p:spPr>
          <a:xfrm>
            <a:off x="9209664" y="4971919"/>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Configuration List</a:t>
            </a:r>
          </a:p>
        </p:txBody>
      </p:sp>
      <p:sp>
        <p:nvSpPr>
          <p:cNvPr id="112" name="TextBox 4">
            <a:extLst>
              <a:ext uri="{FF2B5EF4-FFF2-40B4-BE49-F238E27FC236}">
                <a16:creationId xmlns:a16="http://schemas.microsoft.com/office/drawing/2014/main" id="{EDF5F871-8881-4F2B-A7CB-09645CFC1A9E}"/>
              </a:ext>
            </a:extLst>
          </p:cNvPr>
          <p:cNvSpPr txBox="1"/>
          <p:nvPr/>
        </p:nvSpPr>
        <p:spPr>
          <a:xfrm>
            <a:off x="364485" y="3419970"/>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User selects the </a:t>
            </a:r>
            <a:r>
              <a:rPr lang="en-US" sz="1199" dirty="0" err="1">
                <a:solidFill>
                  <a:prstClr val="white"/>
                </a:solidFill>
                <a:latin typeface="Segoe UI"/>
              </a:rPr>
              <a:t>SPFx</a:t>
            </a:r>
            <a:r>
              <a:rPr lang="en-US" sz="1199" dirty="0">
                <a:solidFill>
                  <a:prstClr val="white"/>
                </a:solidFill>
                <a:latin typeface="Segoe UI"/>
              </a:rPr>
              <a:t> application like any other tab in MS Teams “Add a tab” experience</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61277"/>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3</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398266"/>
            <a:ext cx="2640190" cy="811575"/>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Configuration panel is displayed and, once saved, information are stored in the SPO site connected to the group</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833677"/>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4</a:t>
              </a:r>
            </a:p>
          </p:txBody>
        </p:sp>
      </p:grpSp>
      <p:sp>
        <p:nvSpPr>
          <p:cNvPr id="28" name="Oval 27">
            <a:extLst>
              <a:ext uri="{FF2B5EF4-FFF2-40B4-BE49-F238E27FC236}">
                <a16:creationId xmlns:a16="http://schemas.microsoft.com/office/drawing/2014/main" id="{0F8DF749-BE45-406B-9D2A-83E583E6F77D}"/>
              </a:ext>
            </a:extLst>
          </p:cNvPr>
          <p:cNvSpPr/>
          <p:nvPr/>
        </p:nvSpPr>
        <p:spPr bwMode="auto">
          <a:xfrm>
            <a:off x="5535292" y="2637137"/>
            <a:ext cx="520754" cy="530348"/>
          </a:xfrm>
          <a:prstGeom prst="ellipse">
            <a:avLst/>
          </a:prstGeom>
          <a:noFill/>
          <a:ln w="254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close up of a sign&#10;&#10;Description automatically generated">
            <a:extLst>
              <a:ext uri="{FF2B5EF4-FFF2-40B4-BE49-F238E27FC236}">
                <a16:creationId xmlns:a16="http://schemas.microsoft.com/office/drawing/2014/main" id="{78CBCA66-342B-4AE8-BFBA-82BB928445DF}"/>
              </a:ext>
            </a:extLst>
          </p:cNvPr>
          <p:cNvPicPr>
            <a:picLocks noChangeAspect="1"/>
          </p:cNvPicPr>
          <p:nvPr/>
        </p:nvPicPr>
        <p:blipFill>
          <a:blip r:embed="rId8"/>
          <a:stretch>
            <a:fillRect/>
          </a:stretch>
        </p:blipFill>
        <p:spPr>
          <a:xfrm>
            <a:off x="11141494" y="1215881"/>
            <a:ext cx="1219200" cy="1219200"/>
          </a:xfrm>
          <a:prstGeom prst="rect">
            <a:avLst/>
          </a:prstGeom>
        </p:spPr>
      </p:pic>
      <p:pic>
        <p:nvPicPr>
          <p:cNvPr id="5" name="Picture 4">
            <a:extLst>
              <a:ext uri="{FF2B5EF4-FFF2-40B4-BE49-F238E27FC236}">
                <a16:creationId xmlns:a16="http://schemas.microsoft.com/office/drawing/2014/main" id="{D1B2548E-4DC9-4CD6-A8CE-F525235E28C0}"/>
              </a:ext>
            </a:extLst>
          </p:cNvPr>
          <p:cNvPicPr>
            <a:picLocks noChangeAspect="1"/>
          </p:cNvPicPr>
          <p:nvPr/>
        </p:nvPicPr>
        <p:blipFill>
          <a:blip r:embed="rId9"/>
          <a:stretch>
            <a:fillRect/>
          </a:stretch>
        </p:blipFill>
        <p:spPr>
          <a:xfrm>
            <a:off x="4059375" y="2283555"/>
            <a:ext cx="2786252" cy="2873146"/>
          </a:xfrm>
          <a:prstGeom prst="rect">
            <a:avLst/>
          </a:prstGeom>
        </p:spPr>
      </p:pic>
    </p:spTree>
    <p:extLst>
      <p:ext uri="{BB962C8B-B14F-4D97-AF65-F5344CB8AC3E}">
        <p14:creationId xmlns:p14="http://schemas.microsoft.com/office/powerpoint/2010/main" val="3628088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1000" fill="hold"/>
                                        <p:tgtEl>
                                          <p:spTgt spid="27"/>
                                        </p:tgtEl>
                                        <p:attrNameLst>
                                          <p:attrName>ppt_w</p:attrName>
                                        </p:attrNameLst>
                                      </p:cBhvr>
                                      <p:tavLst>
                                        <p:tav tm="0">
                                          <p:val>
                                            <p:fltVal val="0"/>
                                          </p:val>
                                        </p:tav>
                                        <p:tav tm="100000">
                                          <p:val>
                                            <p:strVal val="#ppt_w"/>
                                          </p:val>
                                        </p:tav>
                                      </p:tavLst>
                                    </p:anim>
                                    <p:anim calcmode="lin" valueType="num">
                                      <p:cBhvr>
                                        <p:cTn id="13" dur="1000" fill="hold"/>
                                        <p:tgtEl>
                                          <p:spTgt spid="27"/>
                                        </p:tgtEl>
                                        <p:attrNameLst>
                                          <p:attrName>ppt_h</p:attrName>
                                        </p:attrNameLst>
                                      </p:cBhvr>
                                      <p:tavLst>
                                        <p:tav tm="0">
                                          <p:val>
                                            <p:fltVal val="0"/>
                                          </p:val>
                                        </p:tav>
                                        <p:tav tm="100000">
                                          <p:val>
                                            <p:strVal val="#ppt_h"/>
                                          </p:val>
                                        </p:tav>
                                      </p:tavLst>
                                    </p:anim>
                                    <p:anim calcmode="lin" valueType="num">
                                      <p:cBhvr>
                                        <p:cTn id="14" dur="1000" fill="hold"/>
                                        <p:tgtEl>
                                          <p:spTgt spid="27"/>
                                        </p:tgtEl>
                                        <p:attrNameLst>
                                          <p:attrName>style.rotation</p:attrName>
                                        </p:attrNameLst>
                                      </p:cBhvr>
                                      <p:tavLst>
                                        <p:tav tm="0">
                                          <p:val>
                                            <p:fltVal val="90"/>
                                          </p:val>
                                        </p:tav>
                                        <p:tav tm="100000">
                                          <p:val>
                                            <p:fltVal val="0"/>
                                          </p:val>
                                        </p:tav>
                                      </p:tavLst>
                                    </p:anim>
                                    <p:animEffect transition="in" filter="fade">
                                      <p:cBhvr>
                                        <p:cTn id="15" dur="1000"/>
                                        <p:tgtEl>
                                          <p:spTgt spid="27"/>
                                        </p:tgtEl>
                                      </p:cBhvr>
                                    </p:animEffect>
                                  </p:childTnLst>
                                </p:cTn>
                              </p:par>
                              <p:par>
                                <p:cTn id="16" presetID="3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p:cTn id="18" dur="1000" fill="hold"/>
                                        <p:tgtEl>
                                          <p:spTgt spid="18"/>
                                        </p:tgtEl>
                                        <p:attrNameLst>
                                          <p:attrName>ppt_w</p:attrName>
                                        </p:attrNameLst>
                                      </p:cBhvr>
                                      <p:tavLst>
                                        <p:tav tm="0">
                                          <p:val>
                                            <p:fltVal val="0"/>
                                          </p:val>
                                        </p:tav>
                                        <p:tav tm="100000">
                                          <p:val>
                                            <p:strVal val="#ppt_w"/>
                                          </p:val>
                                        </p:tav>
                                      </p:tavLst>
                                    </p:anim>
                                    <p:anim calcmode="lin" valueType="num">
                                      <p:cBhvr>
                                        <p:cTn id="19" dur="1000" fill="hold"/>
                                        <p:tgtEl>
                                          <p:spTgt spid="18"/>
                                        </p:tgtEl>
                                        <p:attrNameLst>
                                          <p:attrName>ppt_h</p:attrName>
                                        </p:attrNameLst>
                                      </p:cBhvr>
                                      <p:tavLst>
                                        <p:tav tm="0">
                                          <p:val>
                                            <p:fltVal val="0"/>
                                          </p:val>
                                        </p:tav>
                                        <p:tav tm="100000">
                                          <p:val>
                                            <p:strVal val="#ppt_h"/>
                                          </p:val>
                                        </p:tav>
                                      </p:tavLst>
                                    </p:anim>
                                    <p:anim calcmode="lin" valueType="num">
                                      <p:cBhvr>
                                        <p:cTn id="20" dur="1000" fill="hold"/>
                                        <p:tgtEl>
                                          <p:spTgt spid="18"/>
                                        </p:tgtEl>
                                        <p:attrNameLst>
                                          <p:attrName>style.rotation</p:attrName>
                                        </p:attrNameLst>
                                      </p:cBhvr>
                                      <p:tavLst>
                                        <p:tav tm="0">
                                          <p:val>
                                            <p:fltVal val="90"/>
                                          </p:val>
                                        </p:tav>
                                        <p:tav tm="100000">
                                          <p:val>
                                            <p:fltVal val="0"/>
                                          </p:val>
                                        </p:tav>
                                      </p:tavLst>
                                    </p:anim>
                                    <p:animEffect transition="in" filter="fade">
                                      <p:cBhvr>
                                        <p:cTn id="21" dur="1000"/>
                                        <p:tgtEl>
                                          <p:spTgt spid="18"/>
                                        </p:tgtEl>
                                      </p:cBhvr>
                                    </p:animEffect>
                                  </p:childTnLst>
                                </p:cTn>
                              </p:par>
                            </p:childTnLst>
                          </p:cTn>
                        </p:par>
                        <p:par>
                          <p:cTn id="22" fill="hold">
                            <p:stCondLst>
                              <p:cond delay="1000"/>
                            </p:stCondLst>
                            <p:childTnLst>
                              <p:par>
                                <p:cTn id="23" presetID="31" presetClass="entr" presetSubtype="0" fill="hold" grpId="0" nodeType="after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p:cTn id="25" dur="1000" fill="hold"/>
                                        <p:tgtEl>
                                          <p:spTgt spid="49"/>
                                        </p:tgtEl>
                                        <p:attrNameLst>
                                          <p:attrName>ppt_w</p:attrName>
                                        </p:attrNameLst>
                                      </p:cBhvr>
                                      <p:tavLst>
                                        <p:tav tm="0">
                                          <p:val>
                                            <p:fltVal val="0"/>
                                          </p:val>
                                        </p:tav>
                                        <p:tav tm="100000">
                                          <p:val>
                                            <p:strVal val="#ppt_w"/>
                                          </p:val>
                                        </p:tav>
                                      </p:tavLst>
                                    </p:anim>
                                    <p:anim calcmode="lin" valueType="num">
                                      <p:cBhvr>
                                        <p:cTn id="26" dur="1000" fill="hold"/>
                                        <p:tgtEl>
                                          <p:spTgt spid="49"/>
                                        </p:tgtEl>
                                        <p:attrNameLst>
                                          <p:attrName>ppt_h</p:attrName>
                                        </p:attrNameLst>
                                      </p:cBhvr>
                                      <p:tavLst>
                                        <p:tav tm="0">
                                          <p:val>
                                            <p:fltVal val="0"/>
                                          </p:val>
                                        </p:tav>
                                        <p:tav tm="100000">
                                          <p:val>
                                            <p:strVal val="#ppt_h"/>
                                          </p:val>
                                        </p:tav>
                                      </p:tavLst>
                                    </p:anim>
                                    <p:anim calcmode="lin" valueType="num">
                                      <p:cBhvr>
                                        <p:cTn id="27" dur="1000" fill="hold"/>
                                        <p:tgtEl>
                                          <p:spTgt spid="49"/>
                                        </p:tgtEl>
                                        <p:attrNameLst>
                                          <p:attrName>style.rotation</p:attrName>
                                        </p:attrNameLst>
                                      </p:cBhvr>
                                      <p:tavLst>
                                        <p:tav tm="0">
                                          <p:val>
                                            <p:fltVal val="90"/>
                                          </p:val>
                                        </p:tav>
                                        <p:tav tm="100000">
                                          <p:val>
                                            <p:fltVal val="0"/>
                                          </p:val>
                                        </p:tav>
                                      </p:tavLst>
                                    </p:anim>
                                    <p:animEffect transition="in" filter="fade">
                                      <p:cBhvr>
                                        <p:cTn id="28" dur="1000"/>
                                        <p:tgtEl>
                                          <p:spTgt spid="49"/>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p:cTn id="31" dur="1000" fill="hold"/>
                                        <p:tgtEl>
                                          <p:spTgt spid="39"/>
                                        </p:tgtEl>
                                        <p:attrNameLst>
                                          <p:attrName>ppt_w</p:attrName>
                                        </p:attrNameLst>
                                      </p:cBhvr>
                                      <p:tavLst>
                                        <p:tav tm="0">
                                          <p:val>
                                            <p:fltVal val="0"/>
                                          </p:val>
                                        </p:tav>
                                        <p:tav tm="100000">
                                          <p:val>
                                            <p:strVal val="#ppt_w"/>
                                          </p:val>
                                        </p:tav>
                                      </p:tavLst>
                                    </p:anim>
                                    <p:anim calcmode="lin" valueType="num">
                                      <p:cBhvr>
                                        <p:cTn id="32" dur="1000" fill="hold"/>
                                        <p:tgtEl>
                                          <p:spTgt spid="39"/>
                                        </p:tgtEl>
                                        <p:attrNameLst>
                                          <p:attrName>ppt_h</p:attrName>
                                        </p:attrNameLst>
                                      </p:cBhvr>
                                      <p:tavLst>
                                        <p:tav tm="0">
                                          <p:val>
                                            <p:fltVal val="0"/>
                                          </p:val>
                                        </p:tav>
                                        <p:tav tm="100000">
                                          <p:val>
                                            <p:strVal val="#ppt_h"/>
                                          </p:val>
                                        </p:tav>
                                      </p:tavLst>
                                    </p:anim>
                                    <p:anim calcmode="lin" valueType="num">
                                      <p:cBhvr>
                                        <p:cTn id="33" dur="1000" fill="hold"/>
                                        <p:tgtEl>
                                          <p:spTgt spid="39"/>
                                        </p:tgtEl>
                                        <p:attrNameLst>
                                          <p:attrName>style.rotation</p:attrName>
                                        </p:attrNameLst>
                                      </p:cBhvr>
                                      <p:tavLst>
                                        <p:tav tm="0">
                                          <p:val>
                                            <p:fltVal val="90"/>
                                          </p:val>
                                        </p:tav>
                                        <p:tav tm="100000">
                                          <p:val>
                                            <p:fltVal val="0"/>
                                          </p:val>
                                        </p:tav>
                                      </p:tavLst>
                                    </p:anim>
                                    <p:animEffect transition="in" filter="fade">
                                      <p:cBhvr>
                                        <p:cTn id="34" dur="10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childTnLst>
                          </p:cTn>
                        </p:par>
                        <p:par>
                          <p:cTn id="41" fill="hold">
                            <p:stCondLst>
                              <p:cond delay="0"/>
                            </p:stCondLst>
                            <p:childTnLst>
                              <p:par>
                                <p:cTn id="42" presetID="31" presetClass="entr" presetSubtype="0" fill="hold" nodeType="afterEffect">
                                  <p:stCondLst>
                                    <p:cond delay="0"/>
                                  </p:stCondLst>
                                  <p:childTnLst>
                                    <p:set>
                                      <p:cBhvr>
                                        <p:cTn id="43" dur="1" fill="hold">
                                          <p:stCondLst>
                                            <p:cond delay="0"/>
                                          </p:stCondLst>
                                        </p:cTn>
                                        <p:tgtEl>
                                          <p:spTgt spid="104"/>
                                        </p:tgtEl>
                                        <p:attrNameLst>
                                          <p:attrName>style.visibility</p:attrName>
                                        </p:attrNameLst>
                                      </p:cBhvr>
                                      <p:to>
                                        <p:strVal val="visible"/>
                                      </p:to>
                                    </p:set>
                                    <p:anim calcmode="lin" valueType="num">
                                      <p:cBhvr>
                                        <p:cTn id="44" dur="1000" fill="hold"/>
                                        <p:tgtEl>
                                          <p:spTgt spid="104"/>
                                        </p:tgtEl>
                                        <p:attrNameLst>
                                          <p:attrName>ppt_w</p:attrName>
                                        </p:attrNameLst>
                                      </p:cBhvr>
                                      <p:tavLst>
                                        <p:tav tm="0">
                                          <p:val>
                                            <p:fltVal val="0"/>
                                          </p:val>
                                        </p:tav>
                                        <p:tav tm="100000">
                                          <p:val>
                                            <p:strVal val="#ppt_w"/>
                                          </p:val>
                                        </p:tav>
                                      </p:tavLst>
                                    </p:anim>
                                    <p:anim calcmode="lin" valueType="num">
                                      <p:cBhvr>
                                        <p:cTn id="45" dur="1000" fill="hold"/>
                                        <p:tgtEl>
                                          <p:spTgt spid="104"/>
                                        </p:tgtEl>
                                        <p:attrNameLst>
                                          <p:attrName>ppt_h</p:attrName>
                                        </p:attrNameLst>
                                      </p:cBhvr>
                                      <p:tavLst>
                                        <p:tav tm="0">
                                          <p:val>
                                            <p:fltVal val="0"/>
                                          </p:val>
                                        </p:tav>
                                        <p:tav tm="100000">
                                          <p:val>
                                            <p:strVal val="#ppt_h"/>
                                          </p:val>
                                        </p:tav>
                                      </p:tavLst>
                                    </p:anim>
                                    <p:anim calcmode="lin" valueType="num">
                                      <p:cBhvr>
                                        <p:cTn id="46" dur="1000" fill="hold"/>
                                        <p:tgtEl>
                                          <p:spTgt spid="104"/>
                                        </p:tgtEl>
                                        <p:attrNameLst>
                                          <p:attrName>style.rotation</p:attrName>
                                        </p:attrNameLst>
                                      </p:cBhvr>
                                      <p:tavLst>
                                        <p:tav tm="0">
                                          <p:val>
                                            <p:fltVal val="90"/>
                                          </p:val>
                                        </p:tav>
                                        <p:tav tm="100000">
                                          <p:val>
                                            <p:fltVal val="0"/>
                                          </p:val>
                                        </p:tav>
                                      </p:tavLst>
                                    </p:anim>
                                    <p:animEffect transition="in" filter="fade">
                                      <p:cBhvr>
                                        <p:cTn id="47" dur="1000"/>
                                        <p:tgtEl>
                                          <p:spTgt spid="104"/>
                                        </p:tgtEl>
                                      </p:cBhvr>
                                    </p:animEffect>
                                  </p:childTnLst>
                                </p:cTn>
                              </p:par>
                              <p:par>
                                <p:cTn id="48" presetID="31" presetClass="entr" presetSubtype="0" fill="hold" nodeType="with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p:cTn id="50" dur="1000" fill="hold"/>
                                        <p:tgtEl>
                                          <p:spTgt spid="97"/>
                                        </p:tgtEl>
                                        <p:attrNameLst>
                                          <p:attrName>ppt_w</p:attrName>
                                        </p:attrNameLst>
                                      </p:cBhvr>
                                      <p:tavLst>
                                        <p:tav tm="0">
                                          <p:val>
                                            <p:fltVal val="0"/>
                                          </p:val>
                                        </p:tav>
                                        <p:tav tm="100000">
                                          <p:val>
                                            <p:strVal val="#ppt_w"/>
                                          </p:val>
                                        </p:tav>
                                      </p:tavLst>
                                    </p:anim>
                                    <p:anim calcmode="lin" valueType="num">
                                      <p:cBhvr>
                                        <p:cTn id="51" dur="1000" fill="hold"/>
                                        <p:tgtEl>
                                          <p:spTgt spid="97"/>
                                        </p:tgtEl>
                                        <p:attrNameLst>
                                          <p:attrName>ppt_h</p:attrName>
                                        </p:attrNameLst>
                                      </p:cBhvr>
                                      <p:tavLst>
                                        <p:tav tm="0">
                                          <p:val>
                                            <p:fltVal val="0"/>
                                          </p:val>
                                        </p:tav>
                                        <p:tav tm="100000">
                                          <p:val>
                                            <p:strVal val="#ppt_h"/>
                                          </p:val>
                                        </p:tav>
                                      </p:tavLst>
                                    </p:anim>
                                    <p:anim calcmode="lin" valueType="num">
                                      <p:cBhvr>
                                        <p:cTn id="52" dur="1000" fill="hold"/>
                                        <p:tgtEl>
                                          <p:spTgt spid="97"/>
                                        </p:tgtEl>
                                        <p:attrNameLst>
                                          <p:attrName>style.rotation</p:attrName>
                                        </p:attrNameLst>
                                      </p:cBhvr>
                                      <p:tavLst>
                                        <p:tav tm="0">
                                          <p:val>
                                            <p:fltVal val="90"/>
                                          </p:val>
                                        </p:tav>
                                        <p:tav tm="100000">
                                          <p:val>
                                            <p:fltVal val="0"/>
                                          </p:val>
                                        </p:tav>
                                      </p:tavLst>
                                    </p:anim>
                                    <p:animEffect transition="in" filter="fade">
                                      <p:cBhvr>
                                        <p:cTn id="53" dur="1000"/>
                                        <p:tgtEl>
                                          <p:spTgt spid="9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13"/>
                                        </p:tgtEl>
                                        <p:attrNameLst>
                                          <p:attrName>style.visibility</p:attrName>
                                        </p:attrNameLst>
                                      </p:cBhvr>
                                      <p:to>
                                        <p:strVal val="visible"/>
                                      </p:to>
                                    </p:set>
                                  </p:childTnLst>
                                </p:cTn>
                              </p:par>
                            </p:childTnLst>
                          </p:cTn>
                        </p:par>
                        <p:par>
                          <p:cTn id="60" fill="hold">
                            <p:stCondLst>
                              <p:cond delay="0"/>
                            </p:stCondLst>
                            <p:childTnLst>
                              <p:par>
                                <p:cTn id="61" presetID="21" presetClass="entr" presetSubtype="1"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wheel(1)">
                                      <p:cBhvr>
                                        <p:cTn id="63" dur="20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2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21"/>
                                        </p:tgtEl>
                                        <p:attrNameLst>
                                          <p:attrName>style.visibility</p:attrName>
                                        </p:attrNameLst>
                                      </p:cBhvr>
                                      <p:to>
                                        <p:strVal val="visible"/>
                                      </p:to>
                                    </p:set>
                                  </p:childTnLst>
                                </p:cTn>
                              </p:par>
                              <p:par>
                                <p:cTn id="70" presetID="31" presetClass="entr" presetSubtype="0" fill="hold" nodeType="withEffect">
                                  <p:stCondLst>
                                    <p:cond delay="0"/>
                                  </p:stCondLst>
                                  <p:childTnLst>
                                    <p:set>
                                      <p:cBhvr>
                                        <p:cTn id="71" dur="1" fill="hold">
                                          <p:stCondLst>
                                            <p:cond delay="0"/>
                                          </p:stCondLst>
                                        </p:cTn>
                                        <p:tgtEl>
                                          <p:spTgt spid="109"/>
                                        </p:tgtEl>
                                        <p:attrNameLst>
                                          <p:attrName>style.visibility</p:attrName>
                                        </p:attrNameLst>
                                      </p:cBhvr>
                                      <p:to>
                                        <p:strVal val="visible"/>
                                      </p:to>
                                    </p:set>
                                    <p:anim calcmode="lin" valueType="num">
                                      <p:cBhvr>
                                        <p:cTn id="72" dur="1000" fill="hold"/>
                                        <p:tgtEl>
                                          <p:spTgt spid="109"/>
                                        </p:tgtEl>
                                        <p:attrNameLst>
                                          <p:attrName>ppt_w</p:attrName>
                                        </p:attrNameLst>
                                      </p:cBhvr>
                                      <p:tavLst>
                                        <p:tav tm="0">
                                          <p:val>
                                            <p:fltVal val="0"/>
                                          </p:val>
                                        </p:tav>
                                        <p:tav tm="100000">
                                          <p:val>
                                            <p:strVal val="#ppt_w"/>
                                          </p:val>
                                        </p:tav>
                                      </p:tavLst>
                                    </p:anim>
                                    <p:anim calcmode="lin" valueType="num">
                                      <p:cBhvr>
                                        <p:cTn id="73" dur="1000" fill="hold"/>
                                        <p:tgtEl>
                                          <p:spTgt spid="109"/>
                                        </p:tgtEl>
                                        <p:attrNameLst>
                                          <p:attrName>ppt_h</p:attrName>
                                        </p:attrNameLst>
                                      </p:cBhvr>
                                      <p:tavLst>
                                        <p:tav tm="0">
                                          <p:val>
                                            <p:fltVal val="0"/>
                                          </p:val>
                                        </p:tav>
                                        <p:tav tm="100000">
                                          <p:val>
                                            <p:strVal val="#ppt_h"/>
                                          </p:val>
                                        </p:tav>
                                      </p:tavLst>
                                    </p:anim>
                                    <p:anim calcmode="lin" valueType="num">
                                      <p:cBhvr>
                                        <p:cTn id="74" dur="1000" fill="hold"/>
                                        <p:tgtEl>
                                          <p:spTgt spid="109"/>
                                        </p:tgtEl>
                                        <p:attrNameLst>
                                          <p:attrName>style.rotation</p:attrName>
                                        </p:attrNameLst>
                                      </p:cBhvr>
                                      <p:tavLst>
                                        <p:tav tm="0">
                                          <p:val>
                                            <p:fltVal val="90"/>
                                          </p:val>
                                        </p:tav>
                                        <p:tav tm="100000">
                                          <p:val>
                                            <p:fltVal val="0"/>
                                          </p:val>
                                        </p:tav>
                                      </p:tavLst>
                                    </p:anim>
                                    <p:animEffect transition="in" filter="fade">
                                      <p:cBhvr>
                                        <p:cTn id="75" dur="1000"/>
                                        <p:tgtEl>
                                          <p:spTgt spid="109"/>
                                        </p:tgtEl>
                                      </p:cBhvr>
                                    </p:animEffect>
                                  </p:childTnLst>
                                </p:cTn>
                              </p:par>
                            </p:childTnLst>
                          </p:cTn>
                        </p:par>
                        <p:par>
                          <p:cTn id="76" fill="hold">
                            <p:stCondLst>
                              <p:cond delay="1000"/>
                            </p:stCondLst>
                            <p:childTnLst>
                              <p:par>
                                <p:cTn id="77" presetID="31" presetClass="entr" presetSubtype="0" fill="hold" nodeType="afterEffect">
                                  <p:stCondLst>
                                    <p:cond delay="0"/>
                                  </p:stCondLst>
                                  <p:childTnLst>
                                    <p:set>
                                      <p:cBhvr>
                                        <p:cTn id="78" dur="1" fill="hold">
                                          <p:stCondLst>
                                            <p:cond delay="0"/>
                                          </p:stCondLst>
                                        </p:cTn>
                                        <p:tgtEl>
                                          <p:spTgt spid="110"/>
                                        </p:tgtEl>
                                        <p:attrNameLst>
                                          <p:attrName>style.visibility</p:attrName>
                                        </p:attrNameLst>
                                      </p:cBhvr>
                                      <p:to>
                                        <p:strVal val="visible"/>
                                      </p:to>
                                    </p:set>
                                    <p:anim calcmode="lin" valueType="num">
                                      <p:cBhvr>
                                        <p:cTn id="79" dur="1000" fill="hold"/>
                                        <p:tgtEl>
                                          <p:spTgt spid="110"/>
                                        </p:tgtEl>
                                        <p:attrNameLst>
                                          <p:attrName>ppt_w</p:attrName>
                                        </p:attrNameLst>
                                      </p:cBhvr>
                                      <p:tavLst>
                                        <p:tav tm="0">
                                          <p:val>
                                            <p:fltVal val="0"/>
                                          </p:val>
                                        </p:tav>
                                        <p:tav tm="100000">
                                          <p:val>
                                            <p:strVal val="#ppt_w"/>
                                          </p:val>
                                        </p:tav>
                                      </p:tavLst>
                                    </p:anim>
                                    <p:anim calcmode="lin" valueType="num">
                                      <p:cBhvr>
                                        <p:cTn id="80" dur="1000" fill="hold"/>
                                        <p:tgtEl>
                                          <p:spTgt spid="110"/>
                                        </p:tgtEl>
                                        <p:attrNameLst>
                                          <p:attrName>ppt_h</p:attrName>
                                        </p:attrNameLst>
                                      </p:cBhvr>
                                      <p:tavLst>
                                        <p:tav tm="0">
                                          <p:val>
                                            <p:fltVal val="0"/>
                                          </p:val>
                                        </p:tav>
                                        <p:tav tm="100000">
                                          <p:val>
                                            <p:strVal val="#ppt_h"/>
                                          </p:val>
                                        </p:tav>
                                      </p:tavLst>
                                    </p:anim>
                                    <p:anim calcmode="lin" valueType="num">
                                      <p:cBhvr>
                                        <p:cTn id="81" dur="1000" fill="hold"/>
                                        <p:tgtEl>
                                          <p:spTgt spid="110"/>
                                        </p:tgtEl>
                                        <p:attrNameLst>
                                          <p:attrName>style.rotation</p:attrName>
                                        </p:attrNameLst>
                                      </p:cBhvr>
                                      <p:tavLst>
                                        <p:tav tm="0">
                                          <p:val>
                                            <p:fltVal val="90"/>
                                          </p:val>
                                        </p:tav>
                                        <p:tav tm="100000">
                                          <p:val>
                                            <p:fltVal val="0"/>
                                          </p:val>
                                        </p:tav>
                                      </p:tavLst>
                                    </p:anim>
                                    <p:animEffect transition="in" filter="fade">
                                      <p:cBhvr>
                                        <p:cTn id="82" dur="1000"/>
                                        <p:tgtEl>
                                          <p:spTgt spid="11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11"/>
                                        </p:tgtEl>
                                        <p:attrNameLst>
                                          <p:attrName>style.visibility</p:attrName>
                                        </p:attrNameLst>
                                      </p:cBhvr>
                                      <p:to>
                                        <p:strVal val="visible"/>
                                      </p:to>
                                    </p:set>
                                    <p:anim calcmode="lin" valueType="num">
                                      <p:cBhvr>
                                        <p:cTn id="85" dur="1000" fill="hold"/>
                                        <p:tgtEl>
                                          <p:spTgt spid="111"/>
                                        </p:tgtEl>
                                        <p:attrNameLst>
                                          <p:attrName>ppt_w</p:attrName>
                                        </p:attrNameLst>
                                      </p:cBhvr>
                                      <p:tavLst>
                                        <p:tav tm="0">
                                          <p:val>
                                            <p:fltVal val="0"/>
                                          </p:val>
                                        </p:tav>
                                        <p:tav tm="100000">
                                          <p:val>
                                            <p:strVal val="#ppt_w"/>
                                          </p:val>
                                        </p:tav>
                                      </p:tavLst>
                                    </p:anim>
                                    <p:anim calcmode="lin" valueType="num">
                                      <p:cBhvr>
                                        <p:cTn id="86" dur="1000" fill="hold"/>
                                        <p:tgtEl>
                                          <p:spTgt spid="111"/>
                                        </p:tgtEl>
                                        <p:attrNameLst>
                                          <p:attrName>ppt_h</p:attrName>
                                        </p:attrNameLst>
                                      </p:cBhvr>
                                      <p:tavLst>
                                        <p:tav tm="0">
                                          <p:val>
                                            <p:fltVal val="0"/>
                                          </p:val>
                                        </p:tav>
                                        <p:tav tm="100000">
                                          <p:val>
                                            <p:strVal val="#ppt_h"/>
                                          </p:val>
                                        </p:tav>
                                      </p:tavLst>
                                    </p:anim>
                                    <p:anim calcmode="lin" valueType="num">
                                      <p:cBhvr>
                                        <p:cTn id="87" dur="1000" fill="hold"/>
                                        <p:tgtEl>
                                          <p:spTgt spid="111"/>
                                        </p:tgtEl>
                                        <p:attrNameLst>
                                          <p:attrName>style.rotation</p:attrName>
                                        </p:attrNameLst>
                                      </p:cBhvr>
                                      <p:tavLst>
                                        <p:tav tm="0">
                                          <p:val>
                                            <p:fltVal val="90"/>
                                          </p:val>
                                        </p:tav>
                                        <p:tav tm="100000">
                                          <p:val>
                                            <p:fltVal val="0"/>
                                          </p:val>
                                        </p:tav>
                                      </p:tavLst>
                                    </p:anim>
                                    <p:animEffect transition="in" filter="fade">
                                      <p:cBhvr>
                                        <p:cTn id="88"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9" grpId="0"/>
      <p:bldP spid="60" grpId="0" animBg="1"/>
      <p:bldP spid="100" grpId="0" animBg="1"/>
      <p:bldP spid="111" grpId="0"/>
      <p:bldP spid="112" grpId="0" animBg="1"/>
      <p:bldP spid="120"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104">
            <a:extLst>
              <a:ext uri="{FF2B5EF4-FFF2-40B4-BE49-F238E27FC236}">
                <a16:creationId xmlns:a16="http://schemas.microsoft.com/office/drawing/2014/main" id="{DC9902AE-E550-459F-9A8F-D62645CB64DB}"/>
              </a:ext>
            </a:extLst>
          </p:cNvPr>
          <p:cNvSpPr/>
          <p:nvPr/>
        </p:nvSpPr>
        <p:spPr bwMode="auto">
          <a:xfrm>
            <a:off x="8844194" y="1769410"/>
            <a:ext cx="3012379"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SharePoint </a:t>
            </a:r>
            <a:br>
              <a:rPr lang="en-US" sz="1632" dirty="0">
                <a:solidFill>
                  <a:srgbClr val="ACCBF9">
                    <a:lumMod val="25000"/>
                  </a:srgbClr>
                </a:solidFill>
                <a:latin typeface="Segoe UI"/>
                <a:cs typeface="Segoe UI" pitchFamily="34" charset="0"/>
              </a:rPr>
            </a:br>
            <a:r>
              <a:rPr lang="en-US" sz="1632" dirty="0">
                <a:solidFill>
                  <a:srgbClr val="ACCBF9">
                    <a:lumMod val="25000"/>
                  </a:srgbClr>
                </a:solidFill>
                <a:latin typeface="Segoe UI"/>
                <a:cs typeface="Segoe UI" pitchFamily="34" charset="0"/>
              </a:rPr>
              <a:t>Online</a:t>
            </a:r>
          </a:p>
        </p:txBody>
      </p:sp>
      <p:sp>
        <p:nvSpPr>
          <p:cNvPr id="108" name="Rectangle 107">
            <a:extLst>
              <a:ext uri="{FF2B5EF4-FFF2-40B4-BE49-F238E27FC236}">
                <a16:creationId xmlns:a16="http://schemas.microsoft.com/office/drawing/2014/main" id="{1514E4EC-0E11-4529-B786-6494A24CC120}"/>
              </a:ext>
            </a:extLst>
          </p:cNvPr>
          <p:cNvSpPr/>
          <p:nvPr/>
        </p:nvSpPr>
        <p:spPr bwMode="auto">
          <a:xfrm>
            <a:off x="3508215" y="1748956"/>
            <a:ext cx="3957740" cy="368017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6616" tIns="46616" rIns="46616" bIns="46616" numCol="1" spcCol="0" rtlCol="0" fromWordArt="0" anchor="t" anchorCtr="0" forceAA="0" compatLnSpc="1">
            <a:prstTxWarp prst="textNoShape">
              <a:avLst/>
            </a:prstTxWarp>
            <a:noAutofit/>
          </a:bodyPr>
          <a:lstStyle/>
          <a:p>
            <a:pPr defTabSz="931932" fontAlgn="base">
              <a:spcBef>
                <a:spcPct val="0"/>
              </a:spcBef>
              <a:spcAft>
                <a:spcPct val="0"/>
              </a:spcAft>
            </a:pPr>
            <a:r>
              <a:rPr lang="en-US" sz="1632" dirty="0">
                <a:solidFill>
                  <a:srgbClr val="ACCBF9">
                    <a:lumMod val="25000"/>
                  </a:srgbClr>
                </a:solidFill>
                <a:latin typeface="Segoe UI"/>
                <a:cs typeface="Segoe UI" pitchFamily="34" charset="0"/>
              </a:rPr>
              <a:t>Microsoft Teams</a:t>
            </a:r>
          </a:p>
        </p:txBody>
      </p:sp>
      <p:sp>
        <p:nvSpPr>
          <p:cNvPr id="2" name="Title 1">
            <a:extLst>
              <a:ext uri="{FF2B5EF4-FFF2-40B4-BE49-F238E27FC236}">
                <a16:creationId xmlns:a16="http://schemas.microsoft.com/office/drawing/2014/main" id="{0645E780-231B-435D-9918-C386DA6B652C}"/>
              </a:ext>
            </a:extLst>
          </p:cNvPr>
          <p:cNvSpPr>
            <a:spLocks noGrp="1"/>
          </p:cNvSpPr>
          <p:nvPr>
            <p:ph type="title"/>
          </p:nvPr>
        </p:nvSpPr>
        <p:spPr/>
        <p:txBody>
          <a:bodyPr>
            <a:normAutofit fontScale="90000"/>
          </a:bodyPr>
          <a:lstStyle/>
          <a:p>
            <a:r>
              <a:rPr lang="en-IN" sz="4896" dirty="0"/>
              <a:t>Bring SPFx Solutions into Teams Tab</a:t>
            </a:r>
            <a:endParaRPr lang="en-US" sz="4896" dirty="0"/>
          </a:p>
        </p:txBody>
      </p:sp>
      <p:sp>
        <p:nvSpPr>
          <p:cNvPr id="60" name="TextBox 4">
            <a:extLst>
              <a:ext uri="{FF2B5EF4-FFF2-40B4-BE49-F238E27FC236}">
                <a16:creationId xmlns:a16="http://schemas.microsoft.com/office/drawing/2014/main" id="{390287EC-5D48-4DA9-8FBA-B351C9D08E9D}"/>
              </a:ext>
            </a:extLst>
          </p:cNvPr>
          <p:cNvSpPr txBox="1"/>
          <p:nvPr/>
        </p:nvSpPr>
        <p:spPr>
          <a:xfrm>
            <a:off x="364485" y="1763918"/>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err="1">
                <a:solidFill>
                  <a:prstClr val="white"/>
                </a:solidFill>
                <a:latin typeface="Segoe UI"/>
              </a:rPr>
              <a:t>SPFx</a:t>
            </a:r>
            <a:r>
              <a:rPr lang="en-US" sz="1199" dirty="0">
                <a:solidFill>
                  <a:prstClr val="white"/>
                </a:solidFill>
                <a:latin typeface="Segoe UI"/>
              </a:rPr>
              <a:t> component renders in a dedicated _layout page which is </a:t>
            </a:r>
            <a:r>
              <a:rPr lang="en-US" sz="1199" dirty="0" err="1">
                <a:solidFill>
                  <a:prstClr val="white"/>
                </a:solidFill>
                <a:latin typeface="Segoe UI"/>
              </a:rPr>
              <a:t>iframed</a:t>
            </a:r>
            <a:r>
              <a:rPr lang="en-US" sz="1199" dirty="0">
                <a:solidFill>
                  <a:prstClr val="white"/>
                </a:solidFill>
                <a:latin typeface="Segoe UI"/>
              </a:rPr>
              <a:t> in Teams</a:t>
            </a:r>
          </a:p>
        </p:txBody>
      </p:sp>
      <p:grpSp>
        <p:nvGrpSpPr>
          <p:cNvPr id="75" name="Group 74">
            <a:extLst>
              <a:ext uri="{FF2B5EF4-FFF2-40B4-BE49-F238E27FC236}">
                <a16:creationId xmlns:a16="http://schemas.microsoft.com/office/drawing/2014/main" id="{BFFD5743-7E1C-4D16-A71A-E7FF6F5E5D87}"/>
              </a:ext>
            </a:extLst>
          </p:cNvPr>
          <p:cNvGrpSpPr/>
          <p:nvPr/>
        </p:nvGrpSpPr>
        <p:grpSpPr>
          <a:xfrm>
            <a:off x="2763391" y="2105226"/>
            <a:ext cx="428523" cy="386449"/>
            <a:chOff x="492" y="17985"/>
            <a:chExt cx="524853" cy="524853"/>
          </a:xfrm>
        </p:grpSpPr>
        <p:sp>
          <p:nvSpPr>
            <p:cNvPr id="76" name="Oval 75">
              <a:extLst>
                <a:ext uri="{FF2B5EF4-FFF2-40B4-BE49-F238E27FC236}">
                  <a16:creationId xmlns:a16="http://schemas.microsoft.com/office/drawing/2014/main" id="{0BA404BD-D1DD-490C-87F1-C4636BEDE10F}"/>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Oval 4">
              <a:extLst>
                <a:ext uri="{FF2B5EF4-FFF2-40B4-BE49-F238E27FC236}">
                  <a16:creationId xmlns:a16="http://schemas.microsoft.com/office/drawing/2014/main" id="{61EE6294-B1EA-4F55-8634-091F0ADF43E1}"/>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5</a:t>
              </a:r>
            </a:p>
          </p:txBody>
        </p:sp>
      </p:grpSp>
      <p:sp>
        <p:nvSpPr>
          <p:cNvPr id="100" name="TextBox 4">
            <a:extLst>
              <a:ext uri="{FF2B5EF4-FFF2-40B4-BE49-F238E27FC236}">
                <a16:creationId xmlns:a16="http://schemas.microsoft.com/office/drawing/2014/main" id="{E040EB7E-C24E-4829-A68B-306C934AD1B9}"/>
              </a:ext>
            </a:extLst>
          </p:cNvPr>
          <p:cNvSpPr txBox="1"/>
          <p:nvPr/>
        </p:nvSpPr>
        <p:spPr>
          <a:xfrm>
            <a:off x="364485" y="2635419"/>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Teams and SharePoint site context are available to developer</a:t>
            </a:r>
          </a:p>
        </p:txBody>
      </p:sp>
      <p:grpSp>
        <p:nvGrpSpPr>
          <p:cNvPr id="101" name="Group 100">
            <a:extLst>
              <a:ext uri="{FF2B5EF4-FFF2-40B4-BE49-F238E27FC236}">
                <a16:creationId xmlns:a16="http://schemas.microsoft.com/office/drawing/2014/main" id="{9821BD29-12BE-4A86-BE7E-070E78ABDB34}"/>
              </a:ext>
            </a:extLst>
          </p:cNvPr>
          <p:cNvGrpSpPr/>
          <p:nvPr/>
        </p:nvGrpSpPr>
        <p:grpSpPr>
          <a:xfrm>
            <a:off x="2763391" y="2873683"/>
            <a:ext cx="428523" cy="386449"/>
            <a:chOff x="492" y="17985"/>
            <a:chExt cx="524853" cy="524853"/>
          </a:xfrm>
        </p:grpSpPr>
        <p:sp>
          <p:nvSpPr>
            <p:cNvPr id="102" name="Oval 101">
              <a:extLst>
                <a:ext uri="{FF2B5EF4-FFF2-40B4-BE49-F238E27FC236}">
                  <a16:creationId xmlns:a16="http://schemas.microsoft.com/office/drawing/2014/main" id="{DF4D9B69-B137-451C-BA98-2704A3D26CB8}"/>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3" name="Oval 4">
              <a:extLst>
                <a:ext uri="{FF2B5EF4-FFF2-40B4-BE49-F238E27FC236}">
                  <a16:creationId xmlns:a16="http://schemas.microsoft.com/office/drawing/2014/main" id="{261529EC-1F0B-41A0-AA61-493E2E877830}"/>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6</a:t>
              </a:r>
            </a:p>
          </p:txBody>
        </p:sp>
      </p:grpSp>
      <p:pic>
        <p:nvPicPr>
          <p:cNvPr id="106" name="Picture 105">
            <a:extLst>
              <a:ext uri="{FF2B5EF4-FFF2-40B4-BE49-F238E27FC236}">
                <a16:creationId xmlns:a16="http://schemas.microsoft.com/office/drawing/2014/main" id="{AB1A18AF-2D04-43E0-B47C-A247C1AA3087}"/>
              </a:ext>
            </a:extLst>
          </p:cNvPr>
          <p:cNvPicPr>
            <a:picLocks noChangeAspect="1"/>
          </p:cNvPicPr>
          <p:nvPr/>
        </p:nvPicPr>
        <p:blipFill>
          <a:blip r:embed="rId3"/>
          <a:stretch>
            <a:fillRect/>
          </a:stretch>
        </p:blipFill>
        <p:spPr>
          <a:xfrm>
            <a:off x="11585837" y="1514700"/>
            <a:ext cx="615163" cy="593834"/>
          </a:xfrm>
          <a:prstGeom prst="rect">
            <a:avLst/>
          </a:prstGeom>
        </p:spPr>
      </p:pic>
      <p:pic>
        <p:nvPicPr>
          <p:cNvPr id="107" name="Picture 106" descr="See the source image">
            <a:extLst>
              <a:ext uri="{FF2B5EF4-FFF2-40B4-BE49-F238E27FC236}">
                <a16:creationId xmlns:a16="http://schemas.microsoft.com/office/drawing/2014/main" id="{395B8017-B6F1-492C-9B1C-004F92AD83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8828" y="1334914"/>
            <a:ext cx="957154" cy="868995"/>
          </a:xfrm>
          <a:prstGeom prst="rect">
            <a:avLst/>
          </a:prstGeom>
          <a:noFill/>
          <a:extLst>
            <a:ext uri="{909E8E84-426E-40DD-AFC4-6F175D3DCCD1}">
              <a14:hiddenFill xmlns:a14="http://schemas.microsoft.com/office/drawing/2010/main">
                <a:solidFill>
                  <a:srgbClr val="FFFFFF"/>
                </a:solidFill>
              </a14:hiddenFill>
            </a:ext>
          </a:extLst>
        </p:spPr>
      </p:pic>
      <p:cxnSp>
        <p:nvCxnSpPr>
          <p:cNvPr id="109" name="Straight Arrow Connector 108">
            <a:extLst>
              <a:ext uri="{FF2B5EF4-FFF2-40B4-BE49-F238E27FC236}">
                <a16:creationId xmlns:a16="http://schemas.microsoft.com/office/drawing/2014/main" id="{B7FE70FF-2D13-471A-952E-CE7C3FBB95E9}"/>
              </a:ext>
            </a:extLst>
          </p:cNvPr>
          <p:cNvCxnSpPr>
            <a:cxnSpLocks/>
          </p:cNvCxnSpPr>
          <p:nvPr/>
        </p:nvCxnSpPr>
        <p:spPr>
          <a:xfrm>
            <a:off x="7618316" y="3855251"/>
            <a:ext cx="1073516" cy="15712"/>
          </a:xfrm>
          <a:prstGeom prst="straightConnector1">
            <a:avLst/>
          </a:prstGeom>
          <a:ln w="28575">
            <a:solidFill>
              <a:schemeClr val="tx2"/>
            </a:solidFill>
            <a:prstDash val="sysDash"/>
            <a:headEnd type="none"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112" name="TextBox 4">
            <a:extLst>
              <a:ext uri="{FF2B5EF4-FFF2-40B4-BE49-F238E27FC236}">
                <a16:creationId xmlns:a16="http://schemas.microsoft.com/office/drawing/2014/main" id="{EDF5F871-8881-4F2B-A7CB-09645CFC1A9E}"/>
              </a:ext>
            </a:extLst>
          </p:cNvPr>
          <p:cNvSpPr txBox="1"/>
          <p:nvPr/>
        </p:nvSpPr>
        <p:spPr>
          <a:xfrm>
            <a:off x="364485" y="3449185"/>
            <a:ext cx="2640190" cy="623363"/>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Code is loaded from SharePoint asset library where it was deployed at time of package upload</a:t>
            </a:r>
          </a:p>
        </p:txBody>
      </p:sp>
      <p:grpSp>
        <p:nvGrpSpPr>
          <p:cNvPr id="113" name="Group 112">
            <a:extLst>
              <a:ext uri="{FF2B5EF4-FFF2-40B4-BE49-F238E27FC236}">
                <a16:creationId xmlns:a16="http://schemas.microsoft.com/office/drawing/2014/main" id="{DC15CCB9-16CB-4A79-89C3-B5D1A5356FAD}"/>
              </a:ext>
            </a:extLst>
          </p:cNvPr>
          <p:cNvGrpSpPr/>
          <p:nvPr/>
        </p:nvGrpSpPr>
        <p:grpSpPr>
          <a:xfrm>
            <a:off x="2763391" y="3790492"/>
            <a:ext cx="428523" cy="386449"/>
            <a:chOff x="492" y="17985"/>
            <a:chExt cx="524853" cy="524853"/>
          </a:xfrm>
        </p:grpSpPr>
        <p:sp>
          <p:nvSpPr>
            <p:cNvPr id="114" name="Oval 113">
              <a:extLst>
                <a:ext uri="{FF2B5EF4-FFF2-40B4-BE49-F238E27FC236}">
                  <a16:creationId xmlns:a16="http://schemas.microsoft.com/office/drawing/2014/main" id="{52A7966E-2ECF-4C5F-BA95-1D319BD24614}"/>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5" name="Oval 4">
              <a:extLst>
                <a:ext uri="{FF2B5EF4-FFF2-40B4-BE49-F238E27FC236}">
                  <a16:creationId xmlns:a16="http://schemas.microsoft.com/office/drawing/2014/main" id="{DDDE5C36-FD04-4271-A4D5-9DAB893FAC02}"/>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sp>
        <p:nvSpPr>
          <p:cNvPr id="120" name="TextBox 4">
            <a:extLst>
              <a:ext uri="{FF2B5EF4-FFF2-40B4-BE49-F238E27FC236}">
                <a16:creationId xmlns:a16="http://schemas.microsoft.com/office/drawing/2014/main" id="{83FB44FE-C636-4E68-817D-D608156CF5DD}"/>
              </a:ext>
            </a:extLst>
          </p:cNvPr>
          <p:cNvSpPr txBox="1"/>
          <p:nvPr/>
        </p:nvSpPr>
        <p:spPr>
          <a:xfrm>
            <a:off x="364485" y="4451163"/>
            <a:ext cx="2640190" cy="435152"/>
          </a:xfrm>
          <a:prstGeom prst="rect">
            <a:avLst/>
          </a:prstGeom>
          <a:solidFill>
            <a:srgbClr val="025498"/>
          </a:solidFill>
          <a:ln w="19050">
            <a:noFill/>
            <a:prstDash val="solid"/>
            <a:miter lim="800000"/>
          </a:ln>
          <a:effectLst/>
        </p:spPr>
        <p:txBody>
          <a:bodyPr wrap="square" lIns="58159" tIns="29081" rIns="93056" bIns="29081" rtlCol="0" anchor="ctr" anchorCtr="0">
            <a:spAutoFit/>
          </a:bodyPr>
          <a:lstStyle>
            <a:defPPr>
              <a:defRPr lang="en-US"/>
            </a:defPPr>
            <a:lvl1pPr marL="0" algn="l" defTabSz="914156" rtl="0" eaLnBrk="1" latinLnBrk="0" hangingPunct="1">
              <a:defRPr sz="1800" kern="1200">
                <a:solidFill>
                  <a:schemeClr val="tx1"/>
                </a:solidFill>
                <a:latin typeface="+mn-lt"/>
                <a:ea typeface="+mn-ea"/>
                <a:cs typeface="+mn-cs"/>
              </a:defRPr>
            </a:lvl1pPr>
            <a:lvl2pPr marL="457078" algn="l" defTabSz="914156" rtl="0" eaLnBrk="1" latinLnBrk="0" hangingPunct="1">
              <a:defRPr sz="1800" kern="1200">
                <a:solidFill>
                  <a:schemeClr val="tx1"/>
                </a:solidFill>
                <a:latin typeface="+mn-lt"/>
                <a:ea typeface="+mn-ea"/>
                <a:cs typeface="+mn-cs"/>
              </a:defRPr>
            </a:lvl2pPr>
            <a:lvl3pPr marL="914156" algn="l" defTabSz="914156" rtl="0" eaLnBrk="1" latinLnBrk="0" hangingPunct="1">
              <a:defRPr sz="1800" kern="1200">
                <a:solidFill>
                  <a:schemeClr val="tx1"/>
                </a:solidFill>
                <a:latin typeface="+mn-lt"/>
                <a:ea typeface="+mn-ea"/>
                <a:cs typeface="+mn-cs"/>
              </a:defRPr>
            </a:lvl3pPr>
            <a:lvl4pPr marL="1371233" algn="l" defTabSz="914156" rtl="0" eaLnBrk="1" latinLnBrk="0" hangingPunct="1">
              <a:defRPr sz="1800" kern="1200">
                <a:solidFill>
                  <a:schemeClr val="tx1"/>
                </a:solidFill>
                <a:latin typeface="+mn-lt"/>
                <a:ea typeface="+mn-ea"/>
                <a:cs typeface="+mn-cs"/>
              </a:defRPr>
            </a:lvl4pPr>
            <a:lvl5pPr marL="1828313" algn="l" defTabSz="914156" rtl="0" eaLnBrk="1" latinLnBrk="0" hangingPunct="1">
              <a:defRPr sz="1800" kern="1200">
                <a:solidFill>
                  <a:schemeClr val="tx1"/>
                </a:solidFill>
                <a:latin typeface="+mn-lt"/>
                <a:ea typeface="+mn-ea"/>
                <a:cs typeface="+mn-cs"/>
              </a:defRPr>
            </a:lvl5pPr>
            <a:lvl6pPr marL="2285391" algn="l" defTabSz="914156" rtl="0" eaLnBrk="1" latinLnBrk="0" hangingPunct="1">
              <a:defRPr sz="1800" kern="1200">
                <a:solidFill>
                  <a:schemeClr val="tx1"/>
                </a:solidFill>
                <a:latin typeface="+mn-lt"/>
                <a:ea typeface="+mn-ea"/>
                <a:cs typeface="+mn-cs"/>
              </a:defRPr>
            </a:lvl6pPr>
            <a:lvl7pPr marL="2742468" algn="l" defTabSz="914156" rtl="0" eaLnBrk="1" latinLnBrk="0" hangingPunct="1">
              <a:defRPr sz="1800" kern="1200">
                <a:solidFill>
                  <a:schemeClr val="tx1"/>
                </a:solidFill>
                <a:latin typeface="+mn-lt"/>
                <a:ea typeface="+mn-ea"/>
                <a:cs typeface="+mn-cs"/>
              </a:defRPr>
            </a:lvl7pPr>
            <a:lvl8pPr marL="3199546" algn="l" defTabSz="914156" rtl="0" eaLnBrk="1" latinLnBrk="0" hangingPunct="1">
              <a:defRPr sz="1800" kern="1200">
                <a:solidFill>
                  <a:schemeClr val="tx1"/>
                </a:solidFill>
                <a:latin typeface="+mn-lt"/>
                <a:ea typeface="+mn-ea"/>
                <a:cs typeface="+mn-cs"/>
              </a:defRPr>
            </a:lvl8pPr>
            <a:lvl9pPr marL="3656624" algn="l" defTabSz="914156" rtl="0" eaLnBrk="1" latinLnBrk="0" hangingPunct="1">
              <a:defRPr sz="1800" kern="1200">
                <a:solidFill>
                  <a:schemeClr val="tx1"/>
                </a:solidFill>
                <a:latin typeface="+mn-lt"/>
                <a:ea typeface="+mn-ea"/>
                <a:cs typeface="+mn-cs"/>
              </a:defRPr>
            </a:lvl9pPr>
          </a:lstStyle>
          <a:p>
            <a:pPr marL="0" lvl="1" defTabSz="913980"/>
            <a:r>
              <a:rPr lang="en-US" sz="1199" dirty="0">
                <a:solidFill>
                  <a:prstClr val="white"/>
                </a:solidFill>
                <a:latin typeface="Segoe UI"/>
              </a:rPr>
              <a:t>Alternatively, code can also run in different CDN location </a:t>
            </a:r>
          </a:p>
        </p:txBody>
      </p:sp>
      <p:grpSp>
        <p:nvGrpSpPr>
          <p:cNvPr id="121" name="Group 120">
            <a:extLst>
              <a:ext uri="{FF2B5EF4-FFF2-40B4-BE49-F238E27FC236}">
                <a16:creationId xmlns:a16="http://schemas.microsoft.com/office/drawing/2014/main" id="{7CDD329C-C96D-4303-A2B8-34A7E9D65D62}"/>
              </a:ext>
            </a:extLst>
          </p:cNvPr>
          <p:cNvGrpSpPr/>
          <p:nvPr/>
        </p:nvGrpSpPr>
        <p:grpSpPr>
          <a:xfrm>
            <a:off x="2763391" y="4698363"/>
            <a:ext cx="428523" cy="386449"/>
            <a:chOff x="492" y="17985"/>
            <a:chExt cx="524853" cy="524853"/>
          </a:xfrm>
        </p:grpSpPr>
        <p:sp>
          <p:nvSpPr>
            <p:cNvPr id="122" name="Oval 121">
              <a:extLst>
                <a:ext uri="{FF2B5EF4-FFF2-40B4-BE49-F238E27FC236}">
                  <a16:creationId xmlns:a16="http://schemas.microsoft.com/office/drawing/2014/main" id="{398EF39B-84BB-4C27-9941-C659E616641B}"/>
                </a:ext>
              </a:extLst>
            </p:cNvPr>
            <p:cNvSpPr/>
            <p:nvPr/>
          </p:nvSpPr>
          <p:spPr>
            <a:xfrm>
              <a:off x="492" y="17985"/>
              <a:ext cx="524853" cy="52485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3" name="Oval 4">
              <a:extLst>
                <a:ext uri="{FF2B5EF4-FFF2-40B4-BE49-F238E27FC236}">
                  <a16:creationId xmlns:a16="http://schemas.microsoft.com/office/drawing/2014/main" id="{7E5F1B46-E239-4320-9A62-66AD6BA8280F}"/>
                </a:ext>
              </a:extLst>
            </p:cNvPr>
            <p:cNvSpPr/>
            <p:nvPr/>
          </p:nvSpPr>
          <p:spPr>
            <a:xfrm>
              <a:off x="77355" y="94848"/>
              <a:ext cx="371127" cy="37112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1066173">
                <a:lnSpc>
                  <a:spcPct val="90000"/>
                </a:lnSpc>
                <a:spcBef>
                  <a:spcPct val="0"/>
                </a:spcBef>
                <a:spcAft>
                  <a:spcPct val="35000"/>
                </a:spcAft>
              </a:pPr>
              <a:r>
                <a:rPr lang="en-US" sz="2399" dirty="0">
                  <a:solidFill>
                    <a:prstClr val="white"/>
                  </a:solidFill>
                  <a:latin typeface="Segoe UI"/>
                </a:rPr>
                <a:t>7</a:t>
              </a:r>
            </a:p>
          </p:txBody>
        </p:sp>
      </p:grpSp>
      <p:pic>
        <p:nvPicPr>
          <p:cNvPr id="50" name="Picture 1" descr="image001">
            <a:extLst>
              <a:ext uri="{FF2B5EF4-FFF2-40B4-BE49-F238E27FC236}">
                <a16:creationId xmlns:a16="http://schemas.microsoft.com/office/drawing/2014/main" id="{E4040BCA-C26D-4AF0-8A1D-782FE121088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966" y="2497668"/>
            <a:ext cx="3552032" cy="22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E688964C-A93C-4DB0-92FD-C6004A243649}"/>
              </a:ext>
            </a:extLst>
          </p:cNvPr>
          <p:cNvSpPr/>
          <p:nvPr/>
        </p:nvSpPr>
        <p:spPr bwMode="auto">
          <a:xfrm>
            <a:off x="4761977" y="2984912"/>
            <a:ext cx="2216749" cy="178353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107969" tIns="46616" rIns="46616" bIns="46616" numCol="1" spcCol="0" rtlCol="0" fromWordArt="0" anchor="ctr" anchorCtr="0" forceAA="0" compatLnSpc="1">
            <a:prstTxWarp prst="textNoShape">
              <a:avLst/>
            </a:prstTxWarp>
            <a:noAutofit/>
          </a:bodyPr>
          <a:lstStyle/>
          <a:p>
            <a:pPr algn="ctr" defTabSz="931932" fontAlgn="base">
              <a:spcBef>
                <a:spcPct val="0"/>
              </a:spcBef>
              <a:spcAft>
                <a:spcPct val="0"/>
              </a:spcAft>
            </a:pPr>
            <a:r>
              <a:rPr lang="en-US" b="1" dirty="0" err="1">
                <a:solidFill>
                  <a:srgbClr val="ACCBF9">
                    <a:lumMod val="25000"/>
                  </a:srgbClr>
                </a:solidFill>
                <a:latin typeface="Segoe UI"/>
                <a:ea typeface="Segoe UI" pitchFamily="34" charset="0"/>
                <a:cs typeface="Segoe UI" pitchFamily="34" charset="0"/>
              </a:rPr>
              <a:t>SPFx</a:t>
            </a:r>
            <a:br>
              <a:rPr lang="en-US" b="1" dirty="0">
                <a:solidFill>
                  <a:srgbClr val="ACCBF9">
                    <a:lumMod val="25000"/>
                  </a:srgbClr>
                </a:solidFill>
                <a:latin typeface="Segoe UI"/>
                <a:ea typeface="Segoe UI" pitchFamily="34" charset="0"/>
                <a:cs typeface="Segoe UI" pitchFamily="34" charset="0"/>
              </a:rPr>
            </a:br>
            <a:r>
              <a:rPr lang="en-US" b="1" dirty="0">
                <a:solidFill>
                  <a:srgbClr val="ACCBF9">
                    <a:lumMod val="25000"/>
                  </a:srgbClr>
                </a:solidFill>
                <a:latin typeface="Segoe UI"/>
                <a:ea typeface="Segoe UI" pitchFamily="34" charset="0"/>
                <a:cs typeface="Segoe UI" pitchFamily="34" charset="0"/>
              </a:rPr>
              <a:t>Application</a:t>
            </a:r>
          </a:p>
        </p:txBody>
      </p:sp>
      <p:pic>
        <p:nvPicPr>
          <p:cNvPr id="57" name="Picture 56">
            <a:extLst>
              <a:ext uri="{FF2B5EF4-FFF2-40B4-BE49-F238E27FC236}">
                <a16:creationId xmlns:a16="http://schemas.microsoft.com/office/drawing/2014/main" id="{B29233DE-D1D7-4C49-AAEC-E300A89C6EEC}"/>
              </a:ext>
            </a:extLst>
          </p:cNvPr>
          <p:cNvPicPr>
            <a:picLocks noChangeAspect="1"/>
          </p:cNvPicPr>
          <p:nvPr/>
        </p:nvPicPr>
        <p:blipFill>
          <a:blip r:embed="rId6"/>
          <a:stretch>
            <a:fillRect/>
          </a:stretch>
        </p:blipFill>
        <p:spPr>
          <a:xfrm>
            <a:off x="9819107" y="4229498"/>
            <a:ext cx="794544" cy="683475"/>
          </a:xfrm>
          <a:prstGeom prst="rect">
            <a:avLst/>
          </a:prstGeom>
        </p:spPr>
      </p:pic>
      <p:sp>
        <p:nvSpPr>
          <p:cNvPr id="58" name="TextBox 57">
            <a:extLst>
              <a:ext uri="{FF2B5EF4-FFF2-40B4-BE49-F238E27FC236}">
                <a16:creationId xmlns:a16="http://schemas.microsoft.com/office/drawing/2014/main" id="{185F9C27-521A-4249-AA78-FB925F055452}"/>
              </a:ext>
            </a:extLst>
          </p:cNvPr>
          <p:cNvSpPr txBox="1"/>
          <p:nvPr/>
        </p:nvSpPr>
        <p:spPr>
          <a:xfrm>
            <a:off x="9255221" y="481869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Asset Library</a:t>
            </a:r>
          </a:p>
        </p:txBody>
      </p:sp>
      <p:grpSp>
        <p:nvGrpSpPr>
          <p:cNvPr id="3" name="Group 2">
            <a:extLst>
              <a:ext uri="{FF2B5EF4-FFF2-40B4-BE49-F238E27FC236}">
                <a16:creationId xmlns:a16="http://schemas.microsoft.com/office/drawing/2014/main" id="{C1BC1CE1-2B66-4E08-A3DE-A069A840825A}"/>
              </a:ext>
            </a:extLst>
          </p:cNvPr>
          <p:cNvGrpSpPr/>
          <p:nvPr/>
        </p:nvGrpSpPr>
        <p:grpSpPr>
          <a:xfrm>
            <a:off x="9914636" y="4339649"/>
            <a:ext cx="314723" cy="400086"/>
            <a:chOff x="10200394" y="1452694"/>
            <a:chExt cx="530831" cy="599884"/>
          </a:xfrm>
        </p:grpSpPr>
        <p:pic>
          <p:nvPicPr>
            <p:cNvPr id="61" name="Picture 60">
              <a:extLst>
                <a:ext uri="{FF2B5EF4-FFF2-40B4-BE49-F238E27FC236}">
                  <a16:creationId xmlns:a16="http://schemas.microsoft.com/office/drawing/2014/main" id="{FEACA03A-63DE-4227-806C-317B5D5FF83B}"/>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62" name="TextBox 61">
              <a:extLst>
                <a:ext uri="{FF2B5EF4-FFF2-40B4-BE49-F238E27FC236}">
                  <a16:creationId xmlns:a16="http://schemas.microsoft.com/office/drawing/2014/main" id="{E139EF80-F2C2-45BA-A6D5-3FD9D8293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63" name="Group 62">
            <a:extLst>
              <a:ext uri="{FF2B5EF4-FFF2-40B4-BE49-F238E27FC236}">
                <a16:creationId xmlns:a16="http://schemas.microsoft.com/office/drawing/2014/main" id="{0F5D09B2-D50E-4128-BC9A-6EB69E2D392C}"/>
              </a:ext>
            </a:extLst>
          </p:cNvPr>
          <p:cNvGrpSpPr/>
          <p:nvPr/>
        </p:nvGrpSpPr>
        <p:grpSpPr>
          <a:xfrm>
            <a:off x="10070070" y="4495083"/>
            <a:ext cx="314723" cy="400086"/>
            <a:chOff x="10200394" y="1452694"/>
            <a:chExt cx="530831" cy="599884"/>
          </a:xfrm>
        </p:grpSpPr>
        <p:pic>
          <p:nvPicPr>
            <p:cNvPr id="64" name="Picture 63">
              <a:extLst>
                <a:ext uri="{FF2B5EF4-FFF2-40B4-BE49-F238E27FC236}">
                  <a16:creationId xmlns:a16="http://schemas.microsoft.com/office/drawing/2014/main" id="{28EB78F9-69C2-4EBD-A2EB-47C148855541}"/>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73" name="TextBox 72">
              <a:extLst>
                <a:ext uri="{FF2B5EF4-FFF2-40B4-BE49-F238E27FC236}">
                  <a16:creationId xmlns:a16="http://schemas.microsoft.com/office/drawing/2014/main" id="{560D9A3E-07F5-49BA-BEA9-6F50BCC60098}"/>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83" name="Picture 82">
            <a:extLst>
              <a:ext uri="{FF2B5EF4-FFF2-40B4-BE49-F238E27FC236}">
                <a16:creationId xmlns:a16="http://schemas.microsoft.com/office/drawing/2014/main" id="{A258D0F5-FFAF-47E9-B153-1D145E3B0E91}"/>
              </a:ext>
            </a:extLst>
          </p:cNvPr>
          <p:cNvPicPr>
            <a:picLocks noChangeAspect="1"/>
          </p:cNvPicPr>
          <p:nvPr/>
        </p:nvPicPr>
        <p:blipFill>
          <a:blip r:embed="rId8"/>
          <a:stretch>
            <a:fillRect/>
          </a:stretch>
        </p:blipFill>
        <p:spPr>
          <a:xfrm>
            <a:off x="9779261" y="5549556"/>
            <a:ext cx="1245445" cy="794828"/>
          </a:xfrm>
          <a:prstGeom prst="rect">
            <a:avLst/>
          </a:prstGeom>
        </p:spPr>
      </p:pic>
      <p:grpSp>
        <p:nvGrpSpPr>
          <p:cNvPr id="84" name="Group 83">
            <a:extLst>
              <a:ext uri="{FF2B5EF4-FFF2-40B4-BE49-F238E27FC236}">
                <a16:creationId xmlns:a16="http://schemas.microsoft.com/office/drawing/2014/main" id="{2319FF07-8E86-4E46-9C79-ED39596F6C66}"/>
              </a:ext>
            </a:extLst>
          </p:cNvPr>
          <p:cNvGrpSpPr/>
          <p:nvPr/>
        </p:nvGrpSpPr>
        <p:grpSpPr>
          <a:xfrm>
            <a:off x="10235933" y="5704298"/>
            <a:ext cx="314723" cy="400086"/>
            <a:chOff x="10200394" y="1452694"/>
            <a:chExt cx="530831" cy="599884"/>
          </a:xfrm>
        </p:grpSpPr>
        <p:pic>
          <p:nvPicPr>
            <p:cNvPr id="86" name="Picture 85">
              <a:extLst>
                <a:ext uri="{FF2B5EF4-FFF2-40B4-BE49-F238E27FC236}">
                  <a16:creationId xmlns:a16="http://schemas.microsoft.com/office/drawing/2014/main" id="{DBAA4748-FB8B-42D6-B8D1-0CCCC0514C0C}"/>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87" name="TextBox 86">
              <a:extLst>
                <a:ext uri="{FF2B5EF4-FFF2-40B4-BE49-F238E27FC236}">
                  <a16:creationId xmlns:a16="http://schemas.microsoft.com/office/drawing/2014/main" id="{62DDC46D-E501-4729-8422-C051AF055105}"/>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grpSp>
        <p:nvGrpSpPr>
          <p:cNvPr id="88" name="Group 87">
            <a:extLst>
              <a:ext uri="{FF2B5EF4-FFF2-40B4-BE49-F238E27FC236}">
                <a16:creationId xmlns:a16="http://schemas.microsoft.com/office/drawing/2014/main" id="{732E2A3A-463C-455A-9354-88C4C3170343}"/>
              </a:ext>
            </a:extLst>
          </p:cNvPr>
          <p:cNvGrpSpPr/>
          <p:nvPr/>
        </p:nvGrpSpPr>
        <p:grpSpPr>
          <a:xfrm>
            <a:off x="10391367" y="5859732"/>
            <a:ext cx="314723" cy="400086"/>
            <a:chOff x="10200394" y="1452694"/>
            <a:chExt cx="530831" cy="599884"/>
          </a:xfrm>
        </p:grpSpPr>
        <p:pic>
          <p:nvPicPr>
            <p:cNvPr id="89" name="Picture 88">
              <a:extLst>
                <a:ext uri="{FF2B5EF4-FFF2-40B4-BE49-F238E27FC236}">
                  <a16:creationId xmlns:a16="http://schemas.microsoft.com/office/drawing/2014/main" id="{CBDF5CC4-9734-48AA-9A0C-0BB6629B413A}"/>
                </a:ext>
              </a:extLst>
            </p:cNvPr>
            <p:cNvPicPr>
              <a:picLocks noChangeAspect="1"/>
            </p:cNvPicPr>
            <p:nvPr/>
          </p:nvPicPr>
          <p:blipFill>
            <a:blip r:embed="rId7"/>
            <a:stretch>
              <a:fillRect/>
            </a:stretch>
          </p:blipFill>
          <p:spPr>
            <a:xfrm>
              <a:off x="10210205" y="1452694"/>
              <a:ext cx="521020" cy="599884"/>
            </a:xfrm>
            <a:prstGeom prst="rect">
              <a:avLst/>
            </a:prstGeom>
          </p:spPr>
        </p:pic>
        <p:sp>
          <p:nvSpPr>
            <p:cNvPr id="90" name="TextBox 89">
              <a:extLst>
                <a:ext uri="{FF2B5EF4-FFF2-40B4-BE49-F238E27FC236}">
                  <a16:creationId xmlns:a16="http://schemas.microsoft.com/office/drawing/2014/main" id="{A020D8DD-81C5-44C7-A0EC-3ED13E72FCCF}"/>
                </a:ext>
              </a:extLst>
            </p:cNvPr>
            <p:cNvSpPr txBox="1"/>
            <p:nvPr/>
          </p:nvSpPr>
          <p:spPr>
            <a:xfrm>
              <a:off x="10200394" y="1719766"/>
              <a:ext cx="522018" cy="259257"/>
            </a:xfrm>
            <a:prstGeom prst="rect">
              <a:avLst/>
            </a:prstGeom>
            <a:noFill/>
          </p:spPr>
          <p:txBody>
            <a:bodyPr wrap="square" lIns="0" tIns="0" rIns="0" bIns="0" rtlCol="0">
              <a:spAutoFit/>
            </a:bodyPr>
            <a:lstStyle/>
            <a:p>
              <a:pPr algn="ctr" defTabSz="932563">
                <a:lnSpc>
                  <a:spcPct val="90000"/>
                </a:lnSpc>
                <a:spcAft>
                  <a:spcPts val="600"/>
                </a:spcAft>
              </a:pPr>
              <a:r>
                <a:rPr lang="en-US" sz="1224" b="1" dirty="0" err="1">
                  <a:solidFill>
                    <a:srgbClr val="4A66AC"/>
                  </a:solidFill>
                  <a:latin typeface="Segoe UI"/>
                </a:rPr>
                <a:t>js</a:t>
              </a:r>
              <a:endParaRPr lang="en-US" sz="1224" b="1" dirty="0">
                <a:solidFill>
                  <a:srgbClr val="4A66AC"/>
                </a:solidFill>
                <a:latin typeface="Segoe UI"/>
              </a:endParaRPr>
            </a:p>
          </p:txBody>
        </p:sp>
      </p:grpSp>
      <p:pic>
        <p:nvPicPr>
          <p:cNvPr id="41" name="Picture 40">
            <a:extLst>
              <a:ext uri="{FF2B5EF4-FFF2-40B4-BE49-F238E27FC236}">
                <a16:creationId xmlns:a16="http://schemas.microsoft.com/office/drawing/2014/main" id="{31A875F7-9E09-461A-898C-5587B42BCDE8}"/>
              </a:ext>
            </a:extLst>
          </p:cNvPr>
          <p:cNvPicPr>
            <a:picLocks noChangeAspect="1"/>
          </p:cNvPicPr>
          <p:nvPr/>
        </p:nvPicPr>
        <p:blipFill>
          <a:blip r:embed="rId6"/>
          <a:stretch>
            <a:fillRect/>
          </a:stretch>
        </p:blipFill>
        <p:spPr>
          <a:xfrm>
            <a:off x="9819107" y="2917349"/>
            <a:ext cx="794544" cy="683475"/>
          </a:xfrm>
          <a:prstGeom prst="rect">
            <a:avLst/>
          </a:prstGeom>
        </p:spPr>
      </p:pic>
      <p:sp>
        <p:nvSpPr>
          <p:cNvPr id="42" name="TextBox 41">
            <a:extLst>
              <a:ext uri="{FF2B5EF4-FFF2-40B4-BE49-F238E27FC236}">
                <a16:creationId xmlns:a16="http://schemas.microsoft.com/office/drawing/2014/main" id="{A4F365D6-00AF-4851-A429-9A8764B8CDD4}"/>
              </a:ext>
            </a:extLst>
          </p:cNvPr>
          <p:cNvSpPr txBox="1"/>
          <p:nvPr/>
        </p:nvSpPr>
        <p:spPr>
          <a:xfrm>
            <a:off x="9255221" y="3506541"/>
            <a:ext cx="1931830" cy="461357"/>
          </a:xfrm>
          <a:prstGeom prst="rect">
            <a:avLst/>
          </a:prstGeom>
          <a:noFill/>
        </p:spPr>
        <p:txBody>
          <a:bodyPr wrap="square" lIns="182828" tIns="146262" rIns="182828" bIns="146262" rtlCol="0">
            <a:spAutoFit/>
          </a:bodyPr>
          <a:lstStyle/>
          <a:p>
            <a:pPr algn="ctr" defTabSz="932563">
              <a:lnSpc>
                <a:spcPct val="90000"/>
              </a:lnSpc>
              <a:spcAft>
                <a:spcPts val="600"/>
              </a:spcAft>
            </a:pPr>
            <a:r>
              <a:rPr lang="en-US" sz="1198" dirty="0">
                <a:gradFill>
                  <a:gsLst>
                    <a:gs pos="2917">
                      <a:prstClr val="black"/>
                    </a:gs>
                    <a:gs pos="30000">
                      <a:prstClr val="black"/>
                    </a:gs>
                  </a:gsLst>
                  <a:lin ang="5400000" scaled="0"/>
                </a:gradFill>
                <a:latin typeface="Segoe UI"/>
              </a:rPr>
              <a:t>Webpart.aspx</a:t>
            </a:r>
          </a:p>
        </p:txBody>
      </p:sp>
    </p:spTree>
    <p:extLst>
      <p:ext uri="{BB962C8B-B14F-4D97-AF65-F5344CB8AC3E}">
        <p14:creationId xmlns:p14="http://schemas.microsoft.com/office/powerpoint/2010/main" val="33505043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par>
                          <p:cTn id="9" fill="hold">
                            <p:stCondLst>
                              <p:cond delay="0"/>
                            </p:stCondLst>
                            <p:childTnLst>
                              <p:par>
                                <p:cTn id="10" presetID="31" presetClass="entr" presetSubtype="0" fill="hold" nodeType="after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p:cTn id="12" dur="1000" fill="hold"/>
                                        <p:tgtEl>
                                          <p:spTgt spid="50"/>
                                        </p:tgtEl>
                                        <p:attrNameLst>
                                          <p:attrName>ppt_w</p:attrName>
                                        </p:attrNameLst>
                                      </p:cBhvr>
                                      <p:tavLst>
                                        <p:tav tm="0">
                                          <p:val>
                                            <p:fltVal val="0"/>
                                          </p:val>
                                        </p:tav>
                                        <p:tav tm="100000">
                                          <p:val>
                                            <p:strVal val="#ppt_w"/>
                                          </p:val>
                                        </p:tav>
                                      </p:tavLst>
                                    </p:anim>
                                    <p:anim calcmode="lin" valueType="num">
                                      <p:cBhvr>
                                        <p:cTn id="13" dur="1000" fill="hold"/>
                                        <p:tgtEl>
                                          <p:spTgt spid="50"/>
                                        </p:tgtEl>
                                        <p:attrNameLst>
                                          <p:attrName>ppt_h</p:attrName>
                                        </p:attrNameLst>
                                      </p:cBhvr>
                                      <p:tavLst>
                                        <p:tav tm="0">
                                          <p:val>
                                            <p:fltVal val="0"/>
                                          </p:val>
                                        </p:tav>
                                        <p:tav tm="100000">
                                          <p:val>
                                            <p:strVal val="#ppt_h"/>
                                          </p:val>
                                        </p:tav>
                                      </p:tavLst>
                                    </p:anim>
                                    <p:anim calcmode="lin" valueType="num">
                                      <p:cBhvr>
                                        <p:cTn id="14" dur="1000" fill="hold"/>
                                        <p:tgtEl>
                                          <p:spTgt spid="50"/>
                                        </p:tgtEl>
                                        <p:attrNameLst>
                                          <p:attrName>style.rotation</p:attrName>
                                        </p:attrNameLst>
                                      </p:cBhvr>
                                      <p:tavLst>
                                        <p:tav tm="0">
                                          <p:val>
                                            <p:fltVal val="90"/>
                                          </p:val>
                                        </p:tav>
                                        <p:tav tm="100000">
                                          <p:val>
                                            <p:fltVal val="0"/>
                                          </p:val>
                                        </p:tav>
                                      </p:tavLst>
                                    </p:anim>
                                    <p:animEffect transition="in" filter="fade">
                                      <p:cBhvr>
                                        <p:cTn id="15" dur="1000"/>
                                        <p:tgtEl>
                                          <p:spTgt spid="50"/>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1000" fill="hold"/>
                                        <p:tgtEl>
                                          <p:spTgt spid="55"/>
                                        </p:tgtEl>
                                        <p:attrNameLst>
                                          <p:attrName>ppt_w</p:attrName>
                                        </p:attrNameLst>
                                      </p:cBhvr>
                                      <p:tavLst>
                                        <p:tav tm="0">
                                          <p:val>
                                            <p:fltVal val="0"/>
                                          </p:val>
                                        </p:tav>
                                        <p:tav tm="100000">
                                          <p:val>
                                            <p:strVal val="#ppt_w"/>
                                          </p:val>
                                        </p:tav>
                                      </p:tavLst>
                                    </p:anim>
                                    <p:anim calcmode="lin" valueType="num">
                                      <p:cBhvr>
                                        <p:cTn id="19" dur="1000" fill="hold"/>
                                        <p:tgtEl>
                                          <p:spTgt spid="55"/>
                                        </p:tgtEl>
                                        <p:attrNameLst>
                                          <p:attrName>ppt_h</p:attrName>
                                        </p:attrNameLst>
                                      </p:cBhvr>
                                      <p:tavLst>
                                        <p:tav tm="0">
                                          <p:val>
                                            <p:fltVal val="0"/>
                                          </p:val>
                                        </p:tav>
                                        <p:tav tm="100000">
                                          <p:val>
                                            <p:strVal val="#ppt_h"/>
                                          </p:val>
                                        </p:tav>
                                      </p:tavLst>
                                    </p:anim>
                                    <p:anim calcmode="lin" valueType="num">
                                      <p:cBhvr>
                                        <p:cTn id="20" dur="1000" fill="hold"/>
                                        <p:tgtEl>
                                          <p:spTgt spid="55"/>
                                        </p:tgtEl>
                                        <p:attrNameLst>
                                          <p:attrName>style.rotation</p:attrName>
                                        </p:attrNameLst>
                                      </p:cBhvr>
                                      <p:tavLst>
                                        <p:tav tm="0">
                                          <p:val>
                                            <p:fltVal val="90"/>
                                          </p:val>
                                        </p:tav>
                                        <p:tav tm="100000">
                                          <p:val>
                                            <p:fltVal val="0"/>
                                          </p:val>
                                        </p:tav>
                                      </p:tavLst>
                                    </p:anim>
                                    <p:animEffect transition="in" filter="fade">
                                      <p:cBhvr>
                                        <p:cTn id="21" dur="1000"/>
                                        <p:tgtEl>
                                          <p:spTgt spid="5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0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3"/>
                                        </p:tgtEl>
                                        <p:attrNameLst>
                                          <p:attrName>style.visibility</p:attrName>
                                        </p:attrNameLst>
                                      </p:cBhvr>
                                      <p:to>
                                        <p:strVal val="visible"/>
                                      </p:to>
                                    </p:set>
                                  </p:childTnLst>
                                </p:cTn>
                              </p:par>
                            </p:childTnLst>
                          </p:cTn>
                        </p:par>
                        <p:par>
                          <p:cTn id="34" fill="hold">
                            <p:stCondLst>
                              <p:cond delay="0"/>
                            </p:stCondLst>
                            <p:childTnLst>
                              <p:par>
                                <p:cTn id="35" presetID="31" presetClass="entr" presetSubtype="0"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1000" fill="hold"/>
                                        <p:tgtEl>
                                          <p:spTgt spid="109"/>
                                        </p:tgtEl>
                                        <p:attrNameLst>
                                          <p:attrName>ppt_w</p:attrName>
                                        </p:attrNameLst>
                                      </p:cBhvr>
                                      <p:tavLst>
                                        <p:tav tm="0">
                                          <p:val>
                                            <p:fltVal val="0"/>
                                          </p:val>
                                        </p:tav>
                                        <p:tav tm="100000">
                                          <p:val>
                                            <p:strVal val="#ppt_w"/>
                                          </p:val>
                                        </p:tav>
                                      </p:tavLst>
                                    </p:anim>
                                    <p:anim calcmode="lin" valueType="num">
                                      <p:cBhvr>
                                        <p:cTn id="38" dur="1000" fill="hold"/>
                                        <p:tgtEl>
                                          <p:spTgt spid="109"/>
                                        </p:tgtEl>
                                        <p:attrNameLst>
                                          <p:attrName>ppt_h</p:attrName>
                                        </p:attrNameLst>
                                      </p:cBhvr>
                                      <p:tavLst>
                                        <p:tav tm="0">
                                          <p:val>
                                            <p:fltVal val="0"/>
                                          </p:val>
                                        </p:tav>
                                        <p:tav tm="100000">
                                          <p:val>
                                            <p:strVal val="#ppt_h"/>
                                          </p:val>
                                        </p:tav>
                                      </p:tavLst>
                                    </p:anim>
                                    <p:anim calcmode="lin" valueType="num">
                                      <p:cBhvr>
                                        <p:cTn id="39" dur="1000" fill="hold"/>
                                        <p:tgtEl>
                                          <p:spTgt spid="109"/>
                                        </p:tgtEl>
                                        <p:attrNameLst>
                                          <p:attrName>style.rotation</p:attrName>
                                        </p:attrNameLst>
                                      </p:cBhvr>
                                      <p:tavLst>
                                        <p:tav tm="0">
                                          <p:val>
                                            <p:fltVal val="90"/>
                                          </p:val>
                                        </p:tav>
                                        <p:tav tm="100000">
                                          <p:val>
                                            <p:fltVal val="0"/>
                                          </p:val>
                                        </p:tav>
                                      </p:tavLst>
                                    </p:anim>
                                    <p:animEffect transition="in" filter="fade">
                                      <p:cBhvr>
                                        <p:cTn id="40" dur="1000"/>
                                        <p:tgtEl>
                                          <p:spTgt spid="109"/>
                                        </p:tgtEl>
                                      </p:cBhvr>
                                    </p:animEffect>
                                  </p:childTnLst>
                                </p:cTn>
                              </p:par>
                            </p:childTnLst>
                          </p:cTn>
                        </p:par>
                        <p:par>
                          <p:cTn id="41" fill="hold">
                            <p:stCondLst>
                              <p:cond delay="1000"/>
                            </p:stCondLst>
                            <p:childTnLst>
                              <p:par>
                                <p:cTn id="42" presetID="31"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 calcmode="lin" valueType="num">
                                      <p:cBhvr>
                                        <p:cTn id="44" dur="1000" fill="hold"/>
                                        <p:tgtEl>
                                          <p:spTgt spid="58"/>
                                        </p:tgtEl>
                                        <p:attrNameLst>
                                          <p:attrName>ppt_w</p:attrName>
                                        </p:attrNameLst>
                                      </p:cBhvr>
                                      <p:tavLst>
                                        <p:tav tm="0">
                                          <p:val>
                                            <p:fltVal val="0"/>
                                          </p:val>
                                        </p:tav>
                                        <p:tav tm="100000">
                                          <p:val>
                                            <p:strVal val="#ppt_w"/>
                                          </p:val>
                                        </p:tav>
                                      </p:tavLst>
                                    </p:anim>
                                    <p:anim calcmode="lin" valueType="num">
                                      <p:cBhvr>
                                        <p:cTn id="45" dur="1000" fill="hold"/>
                                        <p:tgtEl>
                                          <p:spTgt spid="58"/>
                                        </p:tgtEl>
                                        <p:attrNameLst>
                                          <p:attrName>ppt_h</p:attrName>
                                        </p:attrNameLst>
                                      </p:cBhvr>
                                      <p:tavLst>
                                        <p:tav tm="0">
                                          <p:val>
                                            <p:fltVal val="0"/>
                                          </p:val>
                                        </p:tav>
                                        <p:tav tm="100000">
                                          <p:val>
                                            <p:strVal val="#ppt_h"/>
                                          </p:val>
                                        </p:tav>
                                      </p:tavLst>
                                    </p:anim>
                                    <p:anim calcmode="lin" valueType="num">
                                      <p:cBhvr>
                                        <p:cTn id="46" dur="1000" fill="hold"/>
                                        <p:tgtEl>
                                          <p:spTgt spid="58"/>
                                        </p:tgtEl>
                                        <p:attrNameLst>
                                          <p:attrName>style.rotation</p:attrName>
                                        </p:attrNameLst>
                                      </p:cBhvr>
                                      <p:tavLst>
                                        <p:tav tm="0">
                                          <p:val>
                                            <p:fltVal val="90"/>
                                          </p:val>
                                        </p:tav>
                                        <p:tav tm="100000">
                                          <p:val>
                                            <p:fltVal val="0"/>
                                          </p:val>
                                        </p:tav>
                                      </p:tavLst>
                                    </p:anim>
                                    <p:animEffect transition="in" filter="fade">
                                      <p:cBhvr>
                                        <p:cTn id="47" dur="1000"/>
                                        <p:tgtEl>
                                          <p:spTgt spid="58"/>
                                        </p:tgtEl>
                                      </p:cBhvr>
                                    </p:animEffect>
                                  </p:childTnLst>
                                </p:cTn>
                              </p:par>
                              <p:par>
                                <p:cTn id="48" presetID="31"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 calcmode="lin" valueType="num">
                                      <p:cBhvr>
                                        <p:cTn id="50" dur="1000" fill="hold"/>
                                        <p:tgtEl>
                                          <p:spTgt spid="57"/>
                                        </p:tgtEl>
                                        <p:attrNameLst>
                                          <p:attrName>ppt_w</p:attrName>
                                        </p:attrNameLst>
                                      </p:cBhvr>
                                      <p:tavLst>
                                        <p:tav tm="0">
                                          <p:val>
                                            <p:fltVal val="0"/>
                                          </p:val>
                                        </p:tav>
                                        <p:tav tm="100000">
                                          <p:val>
                                            <p:strVal val="#ppt_w"/>
                                          </p:val>
                                        </p:tav>
                                      </p:tavLst>
                                    </p:anim>
                                    <p:anim calcmode="lin" valueType="num">
                                      <p:cBhvr>
                                        <p:cTn id="51" dur="1000" fill="hold"/>
                                        <p:tgtEl>
                                          <p:spTgt spid="57"/>
                                        </p:tgtEl>
                                        <p:attrNameLst>
                                          <p:attrName>ppt_h</p:attrName>
                                        </p:attrNameLst>
                                      </p:cBhvr>
                                      <p:tavLst>
                                        <p:tav tm="0">
                                          <p:val>
                                            <p:fltVal val="0"/>
                                          </p:val>
                                        </p:tav>
                                        <p:tav tm="100000">
                                          <p:val>
                                            <p:strVal val="#ppt_h"/>
                                          </p:val>
                                        </p:tav>
                                      </p:tavLst>
                                    </p:anim>
                                    <p:anim calcmode="lin" valueType="num">
                                      <p:cBhvr>
                                        <p:cTn id="52" dur="1000" fill="hold"/>
                                        <p:tgtEl>
                                          <p:spTgt spid="57"/>
                                        </p:tgtEl>
                                        <p:attrNameLst>
                                          <p:attrName>style.rotation</p:attrName>
                                        </p:attrNameLst>
                                      </p:cBhvr>
                                      <p:tavLst>
                                        <p:tav tm="0">
                                          <p:val>
                                            <p:fltVal val="90"/>
                                          </p:val>
                                        </p:tav>
                                        <p:tav tm="100000">
                                          <p:val>
                                            <p:fltVal val="0"/>
                                          </p:val>
                                        </p:tav>
                                      </p:tavLst>
                                    </p:anim>
                                    <p:animEffect transition="in" filter="fade">
                                      <p:cBhvr>
                                        <p:cTn id="53" dur="1000"/>
                                        <p:tgtEl>
                                          <p:spTgt spid="57"/>
                                        </p:tgtEl>
                                      </p:cBhvr>
                                    </p:animEffect>
                                  </p:childTnLst>
                                </p:cTn>
                              </p:par>
                            </p:childTnLst>
                          </p:cTn>
                        </p:par>
                        <p:par>
                          <p:cTn id="54" fill="hold">
                            <p:stCondLst>
                              <p:cond delay="2000"/>
                            </p:stCondLst>
                            <p:childTnLst>
                              <p:par>
                                <p:cTn id="55" presetID="31" presetClass="entr" presetSubtype="0"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1000" fill="hold"/>
                                        <p:tgtEl>
                                          <p:spTgt spid="63"/>
                                        </p:tgtEl>
                                        <p:attrNameLst>
                                          <p:attrName>ppt_w</p:attrName>
                                        </p:attrNameLst>
                                      </p:cBhvr>
                                      <p:tavLst>
                                        <p:tav tm="0">
                                          <p:val>
                                            <p:fltVal val="0"/>
                                          </p:val>
                                        </p:tav>
                                        <p:tav tm="100000">
                                          <p:val>
                                            <p:strVal val="#ppt_w"/>
                                          </p:val>
                                        </p:tav>
                                      </p:tavLst>
                                    </p:anim>
                                    <p:anim calcmode="lin" valueType="num">
                                      <p:cBhvr>
                                        <p:cTn id="58" dur="1000" fill="hold"/>
                                        <p:tgtEl>
                                          <p:spTgt spid="63"/>
                                        </p:tgtEl>
                                        <p:attrNameLst>
                                          <p:attrName>ppt_h</p:attrName>
                                        </p:attrNameLst>
                                      </p:cBhvr>
                                      <p:tavLst>
                                        <p:tav tm="0">
                                          <p:val>
                                            <p:fltVal val="0"/>
                                          </p:val>
                                        </p:tav>
                                        <p:tav tm="100000">
                                          <p:val>
                                            <p:strVal val="#ppt_h"/>
                                          </p:val>
                                        </p:tav>
                                      </p:tavLst>
                                    </p:anim>
                                    <p:anim calcmode="lin" valueType="num">
                                      <p:cBhvr>
                                        <p:cTn id="59" dur="1000" fill="hold"/>
                                        <p:tgtEl>
                                          <p:spTgt spid="63"/>
                                        </p:tgtEl>
                                        <p:attrNameLst>
                                          <p:attrName>style.rotation</p:attrName>
                                        </p:attrNameLst>
                                      </p:cBhvr>
                                      <p:tavLst>
                                        <p:tav tm="0">
                                          <p:val>
                                            <p:fltVal val="90"/>
                                          </p:val>
                                        </p:tav>
                                        <p:tav tm="100000">
                                          <p:val>
                                            <p:fltVal val="0"/>
                                          </p:val>
                                        </p:tav>
                                      </p:tavLst>
                                    </p:anim>
                                    <p:animEffect transition="in" filter="fade">
                                      <p:cBhvr>
                                        <p:cTn id="60" dur="1000"/>
                                        <p:tgtEl>
                                          <p:spTgt spid="63"/>
                                        </p:tgtEl>
                                      </p:cBhvr>
                                    </p:animEffect>
                                  </p:childTnLst>
                                </p:cTn>
                              </p:par>
                              <p:par>
                                <p:cTn id="61" presetID="31" presetClass="entr" presetSubtype="0" fill="hold"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p:cTn id="63" dur="1000" fill="hold"/>
                                        <p:tgtEl>
                                          <p:spTgt spid="3"/>
                                        </p:tgtEl>
                                        <p:attrNameLst>
                                          <p:attrName>ppt_w</p:attrName>
                                        </p:attrNameLst>
                                      </p:cBhvr>
                                      <p:tavLst>
                                        <p:tav tm="0">
                                          <p:val>
                                            <p:fltVal val="0"/>
                                          </p:val>
                                        </p:tav>
                                        <p:tav tm="100000">
                                          <p:val>
                                            <p:strVal val="#ppt_w"/>
                                          </p:val>
                                        </p:tav>
                                      </p:tavLst>
                                    </p:anim>
                                    <p:anim calcmode="lin" valueType="num">
                                      <p:cBhvr>
                                        <p:cTn id="64" dur="1000" fill="hold"/>
                                        <p:tgtEl>
                                          <p:spTgt spid="3"/>
                                        </p:tgtEl>
                                        <p:attrNameLst>
                                          <p:attrName>ppt_h</p:attrName>
                                        </p:attrNameLst>
                                      </p:cBhvr>
                                      <p:tavLst>
                                        <p:tav tm="0">
                                          <p:val>
                                            <p:fltVal val="0"/>
                                          </p:val>
                                        </p:tav>
                                        <p:tav tm="100000">
                                          <p:val>
                                            <p:strVal val="#ppt_h"/>
                                          </p:val>
                                        </p:tav>
                                      </p:tavLst>
                                    </p:anim>
                                    <p:anim calcmode="lin" valueType="num">
                                      <p:cBhvr>
                                        <p:cTn id="65" dur="1000" fill="hold"/>
                                        <p:tgtEl>
                                          <p:spTgt spid="3"/>
                                        </p:tgtEl>
                                        <p:attrNameLst>
                                          <p:attrName>style.rotation</p:attrName>
                                        </p:attrNameLst>
                                      </p:cBhvr>
                                      <p:tavLst>
                                        <p:tav tm="0">
                                          <p:val>
                                            <p:fltVal val="90"/>
                                          </p:val>
                                        </p:tav>
                                        <p:tav tm="100000">
                                          <p:val>
                                            <p:fltVal val="0"/>
                                          </p:val>
                                        </p:tav>
                                      </p:tavLst>
                                    </p:anim>
                                    <p:animEffect transition="in" filter="fade">
                                      <p:cBhvr>
                                        <p:cTn id="66" dur="10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0"/>
                                        </p:tgtEl>
                                        <p:attrNameLst>
                                          <p:attrName>style.visibility</p:attrName>
                                        </p:attrNameLst>
                                      </p:cBhvr>
                                      <p:to>
                                        <p:strVal val="visible"/>
                                      </p:to>
                                    </p:set>
                                  </p:childTnLst>
                                </p:cTn>
                              </p:par>
                              <p:par>
                                <p:cTn id="73" presetID="3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anim calcmode="lin" valueType="num">
                                      <p:cBhvr>
                                        <p:cTn id="75" dur="1000" fill="hold"/>
                                        <p:tgtEl>
                                          <p:spTgt spid="83"/>
                                        </p:tgtEl>
                                        <p:attrNameLst>
                                          <p:attrName>ppt_w</p:attrName>
                                        </p:attrNameLst>
                                      </p:cBhvr>
                                      <p:tavLst>
                                        <p:tav tm="0">
                                          <p:val>
                                            <p:fltVal val="0"/>
                                          </p:val>
                                        </p:tav>
                                        <p:tav tm="100000">
                                          <p:val>
                                            <p:strVal val="#ppt_w"/>
                                          </p:val>
                                        </p:tav>
                                      </p:tavLst>
                                    </p:anim>
                                    <p:anim calcmode="lin" valueType="num">
                                      <p:cBhvr>
                                        <p:cTn id="76" dur="1000" fill="hold"/>
                                        <p:tgtEl>
                                          <p:spTgt spid="83"/>
                                        </p:tgtEl>
                                        <p:attrNameLst>
                                          <p:attrName>ppt_h</p:attrName>
                                        </p:attrNameLst>
                                      </p:cBhvr>
                                      <p:tavLst>
                                        <p:tav tm="0">
                                          <p:val>
                                            <p:fltVal val="0"/>
                                          </p:val>
                                        </p:tav>
                                        <p:tav tm="100000">
                                          <p:val>
                                            <p:strVal val="#ppt_h"/>
                                          </p:val>
                                        </p:tav>
                                      </p:tavLst>
                                    </p:anim>
                                    <p:anim calcmode="lin" valueType="num">
                                      <p:cBhvr>
                                        <p:cTn id="77" dur="1000" fill="hold"/>
                                        <p:tgtEl>
                                          <p:spTgt spid="83"/>
                                        </p:tgtEl>
                                        <p:attrNameLst>
                                          <p:attrName>style.rotation</p:attrName>
                                        </p:attrNameLst>
                                      </p:cBhvr>
                                      <p:tavLst>
                                        <p:tav tm="0">
                                          <p:val>
                                            <p:fltVal val="90"/>
                                          </p:val>
                                        </p:tav>
                                        <p:tav tm="100000">
                                          <p:val>
                                            <p:fltVal val="0"/>
                                          </p:val>
                                        </p:tav>
                                      </p:tavLst>
                                    </p:anim>
                                    <p:animEffect transition="in" filter="fade">
                                      <p:cBhvr>
                                        <p:cTn id="78" dur="1000"/>
                                        <p:tgtEl>
                                          <p:spTgt spid="83"/>
                                        </p:tgtEl>
                                      </p:cBhvr>
                                    </p:animEffect>
                                  </p:childTnLst>
                                </p:cTn>
                              </p:par>
                            </p:childTnLst>
                          </p:cTn>
                        </p:par>
                        <p:par>
                          <p:cTn id="79" fill="hold">
                            <p:stCondLst>
                              <p:cond delay="1000"/>
                            </p:stCondLst>
                            <p:childTnLst>
                              <p:par>
                                <p:cTn id="80" presetID="31" presetClass="entr" presetSubtype="0" fill="hold" nodeType="afterEffect">
                                  <p:stCondLst>
                                    <p:cond delay="0"/>
                                  </p:stCondLst>
                                  <p:childTnLst>
                                    <p:set>
                                      <p:cBhvr>
                                        <p:cTn id="81" dur="1" fill="hold">
                                          <p:stCondLst>
                                            <p:cond delay="0"/>
                                          </p:stCondLst>
                                        </p:cTn>
                                        <p:tgtEl>
                                          <p:spTgt spid="84"/>
                                        </p:tgtEl>
                                        <p:attrNameLst>
                                          <p:attrName>style.visibility</p:attrName>
                                        </p:attrNameLst>
                                      </p:cBhvr>
                                      <p:to>
                                        <p:strVal val="visible"/>
                                      </p:to>
                                    </p:set>
                                    <p:anim calcmode="lin" valueType="num">
                                      <p:cBhvr>
                                        <p:cTn id="82" dur="1000" fill="hold"/>
                                        <p:tgtEl>
                                          <p:spTgt spid="84"/>
                                        </p:tgtEl>
                                        <p:attrNameLst>
                                          <p:attrName>ppt_w</p:attrName>
                                        </p:attrNameLst>
                                      </p:cBhvr>
                                      <p:tavLst>
                                        <p:tav tm="0">
                                          <p:val>
                                            <p:fltVal val="0"/>
                                          </p:val>
                                        </p:tav>
                                        <p:tav tm="100000">
                                          <p:val>
                                            <p:strVal val="#ppt_w"/>
                                          </p:val>
                                        </p:tav>
                                      </p:tavLst>
                                    </p:anim>
                                    <p:anim calcmode="lin" valueType="num">
                                      <p:cBhvr>
                                        <p:cTn id="83" dur="1000" fill="hold"/>
                                        <p:tgtEl>
                                          <p:spTgt spid="84"/>
                                        </p:tgtEl>
                                        <p:attrNameLst>
                                          <p:attrName>ppt_h</p:attrName>
                                        </p:attrNameLst>
                                      </p:cBhvr>
                                      <p:tavLst>
                                        <p:tav tm="0">
                                          <p:val>
                                            <p:fltVal val="0"/>
                                          </p:val>
                                        </p:tav>
                                        <p:tav tm="100000">
                                          <p:val>
                                            <p:strVal val="#ppt_h"/>
                                          </p:val>
                                        </p:tav>
                                      </p:tavLst>
                                    </p:anim>
                                    <p:anim calcmode="lin" valueType="num">
                                      <p:cBhvr>
                                        <p:cTn id="84" dur="1000" fill="hold"/>
                                        <p:tgtEl>
                                          <p:spTgt spid="84"/>
                                        </p:tgtEl>
                                        <p:attrNameLst>
                                          <p:attrName>style.rotation</p:attrName>
                                        </p:attrNameLst>
                                      </p:cBhvr>
                                      <p:tavLst>
                                        <p:tav tm="0">
                                          <p:val>
                                            <p:fltVal val="90"/>
                                          </p:val>
                                        </p:tav>
                                        <p:tav tm="100000">
                                          <p:val>
                                            <p:fltVal val="0"/>
                                          </p:val>
                                        </p:tav>
                                      </p:tavLst>
                                    </p:anim>
                                    <p:animEffect transition="in" filter="fade">
                                      <p:cBhvr>
                                        <p:cTn id="85" dur="1000"/>
                                        <p:tgtEl>
                                          <p:spTgt spid="84"/>
                                        </p:tgtEl>
                                      </p:cBhvr>
                                    </p:animEffect>
                                  </p:childTnLst>
                                </p:cTn>
                              </p:par>
                              <p:par>
                                <p:cTn id="86" presetID="31" presetClass="entr" presetSubtype="0" fill="hold" nodeType="withEffect">
                                  <p:stCondLst>
                                    <p:cond delay="0"/>
                                  </p:stCondLst>
                                  <p:childTnLst>
                                    <p:set>
                                      <p:cBhvr>
                                        <p:cTn id="87" dur="1" fill="hold">
                                          <p:stCondLst>
                                            <p:cond delay="0"/>
                                          </p:stCondLst>
                                        </p:cTn>
                                        <p:tgtEl>
                                          <p:spTgt spid="88"/>
                                        </p:tgtEl>
                                        <p:attrNameLst>
                                          <p:attrName>style.visibility</p:attrName>
                                        </p:attrNameLst>
                                      </p:cBhvr>
                                      <p:to>
                                        <p:strVal val="visible"/>
                                      </p:to>
                                    </p:set>
                                    <p:anim calcmode="lin" valueType="num">
                                      <p:cBhvr>
                                        <p:cTn id="88" dur="1000" fill="hold"/>
                                        <p:tgtEl>
                                          <p:spTgt spid="88"/>
                                        </p:tgtEl>
                                        <p:attrNameLst>
                                          <p:attrName>ppt_w</p:attrName>
                                        </p:attrNameLst>
                                      </p:cBhvr>
                                      <p:tavLst>
                                        <p:tav tm="0">
                                          <p:val>
                                            <p:fltVal val="0"/>
                                          </p:val>
                                        </p:tav>
                                        <p:tav tm="100000">
                                          <p:val>
                                            <p:strVal val="#ppt_w"/>
                                          </p:val>
                                        </p:tav>
                                      </p:tavLst>
                                    </p:anim>
                                    <p:anim calcmode="lin" valueType="num">
                                      <p:cBhvr>
                                        <p:cTn id="89" dur="1000" fill="hold"/>
                                        <p:tgtEl>
                                          <p:spTgt spid="88"/>
                                        </p:tgtEl>
                                        <p:attrNameLst>
                                          <p:attrName>ppt_h</p:attrName>
                                        </p:attrNameLst>
                                      </p:cBhvr>
                                      <p:tavLst>
                                        <p:tav tm="0">
                                          <p:val>
                                            <p:fltVal val="0"/>
                                          </p:val>
                                        </p:tav>
                                        <p:tav tm="100000">
                                          <p:val>
                                            <p:strVal val="#ppt_h"/>
                                          </p:val>
                                        </p:tav>
                                      </p:tavLst>
                                    </p:anim>
                                    <p:anim calcmode="lin" valueType="num">
                                      <p:cBhvr>
                                        <p:cTn id="90" dur="1000" fill="hold"/>
                                        <p:tgtEl>
                                          <p:spTgt spid="88"/>
                                        </p:tgtEl>
                                        <p:attrNameLst>
                                          <p:attrName>style.rotation</p:attrName>
                                        </p:attrNameLst>
                                      </p:cBhvr>
                                      <p:tavLst>
                                        <p:tav tm="0">
                                          <p:val>
                                            <p:fltVal val="90"/>
                                          </p:val>
                                        </p:tav>
                                        <p:tav tm="100000">
                                          <p:val>
                                            <p:fltVal val="0"/>
                                          </p:val>
                                        </p:tav>
                                      </p:tavLst>
                                    </p:anim>
                                    <p:animEffect transition="in" filter="fade">
                                      <p:cBhvr>
                                        <p:cTn id="91" dur="1000"/>
                                        <p:tgtEl>
                                          <p:spTgt spid="88"/>
                                        </p:tgtEl>
                                      </p:cBhvr>
                                    </p:animEffect>
                                  </p:childTnLst>
                                </p:cTn>
                              </p:par>
                            </p:childTnLst>
                          </p:cTn>
                        </p:par>
                        <p:par>
                          <p:cTn id="92" fill="hold">
                            <p:stCondLst>
                              <p:cond delay="2000"/>
                            </p:stCondLst>
                            <p:childTnLst>
                              <p:par>
                                <p:cTn id="93" presetID="31" presetClass="entr" presetSubtype="0"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1000" fill="hold"/>
                                        <p:tgtEl>
                                          <p:spTgt spid="42"/>
                                        </p:tgtEl>
                                        <p:attrNameLst>
                                          <p:attrName>ppt_w</p:attrName>
                                        </p:attrNameLst>
                                      </p:cBhvr>
                                      <p:tavLst>
                                        <p:tav tm="0">
                                          <p:val>
                                            <p:fltVal val="0"/>
                                          </p:val>
                                        </p:tav>
                                        <p:tav tm="100000">
                                          <p:val>
                                            <p:strVal val="#ppt_w"/>
                                          </p:val>
                                        </p:tav>
                                      </p:tavLst>
                                    </p:anim>
                                    <p:anim calcmode="lin" valueType="num">
                                      <p:cBhvr>
                                        <p:cTn id="96" dur="1000" fill="hold"/>
                                        <p:tgtEl>
                                          <p:spTgt spid="42"/>
                                        </p:tgtEl>
                                        <p:attrNameLst>
                                          <p:attrName>ppt_h</p:attrName>
                                        </p:attrNameLst>
                                      </p:cBhvr>
                                      <p:tavLst>
                                        <p:tav tm="0">
                                          <p:val>
                                            <p:fltVal val="0"/>
                                          </p:val>
                                        </p:tav>
                                        <p:tav tm="100000">
                                          <p:val>
                                            <p:strVal val="#ppt_h"/>
                                          </p:val>
                                        </p:tav>
                                      </p:tavLst>
                                    </p:anim>
                                    <p:anim calcmode="lin" valueType="num">
                                      <p:cBhvr>
                                        <p:cTn id="97" dur="1000" fill="hold"/>
                                        <p:tgtEl>
                                          <p:spTgt spid="42"/>
                                        </p:tgtEl>
                                        <p:attrNameLst>
                                          <p:attrName>style.rotation</p:attrName>
                                        </p:attrNameLst>
                                      </p:cBhvr>
                                      <p:tavLst>
                                        <p:tav tm="0">
                                          <p:val>
                                            <p:fltVal val="90"/>
                                          </p:val>
                                        </p:tav>
                                        <p:tav tm="100000">
                                          <p:val>
                                            <p:fltVal val="0"/>
                                          </p:val>
                                        </p:tav>
                                      </p:tavLst>
                                    </p:anim>
                                    <p:animEffect transition="in" filter="fade">
                                      <p:cBhvr>
                                        <p:cTn id="98" dur="1000"/>
                                        <p:tgtEl>
                                          <p:spTgt spid="42"/>
                                        </p:tgtEl>
                                      </p:cBhvr>
                                    </p:animEffect>
                                  </p:childTnLst>
                                </p:cTn>
                              </p:par>
                              <p:par>
                                <p:cTn id="99" presetID="31" presetClass="entr" presetSubtype="0" fill="hold" nodeType="withEffect">
                                  <p:stCondLst>
                                    <p:cond delay="0"/>
                                  </p:stCondLst>
                                  <p:childTnLst>
                                    <p:set>
                                      <p:cBhvr>
                                        <p:cTn id="100" dur="1" fill="hold">
                                          <p:stCondLst>
                                            <p:cond delay="0"/>
                                          </p:stCondLst>
                                        </p:cTn>
                                        <p:tgtEl>
                                          <p:spTgt spid="41"/>
                                        </p:tgtEl>
                                        <p:attrNameLst>
                                          <p:attrName>style.visibility</p:attrName>
                                        </p:attrNameLst>
                                      </p:cBhvr>
                                      <p:to>
                                        <p:strVal val="visible"/>
                                      </p:to>
                                    </p:set>
                                    <p:anim calcmode="lin" valueType="num">
                                      <p:cBhvr>
                                        <p:cTn id="101" dur="1000" fill="hold"/>
                                        <p:tgtEl>
                                          <p:spTgt spid="41"/>
                                        </p:tgtEl>
                                        <p:attrNameLst>
                                          <p:attrName>ppt_w</p:attrName>
                                        </p:attrNameLst>
                                      </p:cBhvr>
                                      <p:tavLst>
                                        <p:tav tm="0">
                                          <p:val>
                                            <p:fltVal val="0"/>
                                          </p:val>
                                        </p:tav>
                                        <p:tav tm="100000">
                                          <p:val>
                                            <p:strVal val="#ppt_w"/>
                                          </p:val>
                                        </p:tav>
                                      </p:tavLst>
                                    </p:anim>
                                    <p:anim calcmode="lin" valueType="num">
                                      <p:cBhvr>
                                        <p:cTn id="102" dur="1000" fill="hold"/>
                                        <p:tgtEl>
                                          <p:spTgt spid="41"/>
                                        </p:tgtEl>
                                        <p:attrNameLst>
                                          <p:attrName>ppt_h</p:attrName>
                                        </p:attrNameLst>
                                      </p:cBhvr>
                                      <p:tavLst>
                                        <p:tav tm="0">
                                          <p:val>
                                            <p:fltVal val="0"/>
                                          </p:val>
                                        </p:tav>
                                        <p:tav tm="100000">
                                          <p:val>
                                            <p:strVal val="#ppt_h"/>
                                          </p:val>
                                        </p:tav>
                                      </p:tavLst>
                                    </p:anim>
                                    <p:anim calcmode="lin" valueType="num">
                                      <p:cBhvr>
                                        <p:cTn id="103" dur="1000" fill="hold"/>
                                        <p:tgtEl>
                                          <p:spTgt spid="41"/>
                                        </p:tgtEl>
                                        <p:attrNameLst>
                                          <p:attrName>style.rotation</p:attrName>
                                        </p:attrNameLst>
                                      </p:cBhvr>
                                      <p:tavLst>
                                        <p:tav tm="0">
                                          <p:val>
                                            <p:fltVal val="90"/>
                                          </p:val>
                                        </p:tav>
                                        <p:tav tm="100000">
                                          <p:val>
                                            <p:fltVal val="0"/>
                                          </p:val>
                                        </p:tav>
                                      </p:tavLst>
                                    </p:anim>
                                    <p:animEffect transition="in" filter="fade">
                                      <p:cBhvr>
                                        <p:cTn id="104"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100" grpId="0" animBg="1"/>
      <p:bldP spid="112" grpId="0" animBg="1"/>
      <p:bldP spid="120" grpId="0" animBg="1"/>
      <p:bldP spid="55" grpId="0" animBg="1"/>
      <p:bldP spid="58"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F3C9F-7E00-4EC9-8C3C-588C951C286C}"/>
              </a:ext>
            </a:extLst>
          </p:cNvPr>
          <p:cNvSpPr>
            <a:spLocks noGrp="1"/>
          </p:cNvSpPr>
          <p:nvPr>
            <p:ph type="title"/>
          </p:nvPr>
        </p:nvSpPr>
        <p:spPr/>
        <p:txBody>
          <a:bodyPr>
            <a:noAutofit/>
          </a:bodyPr>
          <a:lstStyle/>
          <a:p>
            <a:r>
              <a:rPr lang="en-US" sz="4386" dirty="0"/>
              <a:t>Authentication</a:t>
            </a:r>
          </a:p>
        </p:txBody>
      </p:sp>
      <p:sp>
        <p:nvSpPr>
          <p:cNvPr id="4" name="Text Placeholder 3">
            <a:extLst>
              <a:ext uri="{FF2B5EF4-FFF2-40B4-BE49-F238E27FC236}">
                <a16:creationId xmlns:a16="http://schemas.microsoft.com/office/drawing/2014/main" id="{B7FAFB4F-EBA7-4E30-BE31-EC9058427581}"/>
              </a:ext>
            </a:extLst>
          </p:cNvPr>
          <p:cNvSpPr txBox="1">
            <a:spLocks/>
          </p:cNvSpPr>
          <p:nvPr/>
        </p:nvSpPr>
        <p:spPr>
          <a:xfrm>
            <a:off x="275486" y="1212850"/>
            <a:ext cx="11885512" cy="4985076"/>
          </a:xfrm>
          <a:prstGeom prst="rect">
            <a:avLst/>
          </a:prstGeom>
        </p:spPr>
        <p:txBody>
          <a:bodyPr>
            <a:normAutofit/>
          </a:bodyPr>
          <a:lstStyle>
            <a:lvl1pPr marL="219685"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3936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59054"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78738"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4pPr>
            <a:lvl5pPr marL="1098423" marR="0" indent="-219685" algn="l" defTabSz="89636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5pPr>
            <a:lvl6pPr marL="2465003"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6pPr>
            <a:lvl7pPr marL="2913186"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7pPr>
            <a:lvl8pPr marL="3361368"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8pPr>
            <a:lvl9pPr marL="3809552" indent="-224092" algn="l" defTabSz="896365" rtl="0" eaLnBrk="1" latinLnBrk="0" hangingPunct="1">
              <a:spcBef>
                <a:spcPct val="20000"/>
              </a:spcBef>
              <a:buFont typeface="Arial" pitchFamily="34" charset="0"/>
              <a:buChar char="•"/>
              <a:defRPr sz="1922" kern="1200">
                <a:solidFill>
                  <a:schemeClr val="tx1"/>
                </a:solidFill>
                <a:latin typeface="+mn-lt"/>
                <a:ea typeface="+mn-ea"/>
                <a:cs typeface="+mn-cs"/>
              </a:defRPr>
            </a:lvl9pPr>
          </a:lstStyle>
          <a:p>
            <a:pPr>
              <a:spcBef>
                <a:spcPts val="1198"/>
              </a:spcBef>
              <a:buFont typeface="Wingdings" panose="05000000000000000000" pitchFamily="2" charset="2"/>
              <a:buChar char="§"/>
            </a:pPr>
            <a:r>
              <a:rPr lang="en-US" sz="2800" dirty="0">
                <a:solidFill>
                  <a:schemeClr val="tx1"/>
                </a:solidFill>
                <a:latin typeface="+mn-lt"/>
              </a:rPr>
              <a:t>Silent authentication between Teams rich client and SPO</a:t>
            </a:r>
          </a:p>
          <a:p>
            <a:pPr marL="681167" lvl="1" indent="-457112">
              <a:spcBef>
                <a:spcPts val="1198"/>
              </a:spcBef>
              <a:buFont typeface="Arial" panose="020B0604020202020204" pitchFamily="34" charset="0"/>
              <a:buChar char="•"/>
            </a:pPr>
            <a:r>
              <a:rPr lang="en-US" sz="2000" dirty="0">
                <a:solidFill>
                  <a:schemeClr val="tx1"/>
                </a:solidFill>
              </a:rPr>
              <a:t>Teams provides the token client side to SharePoint</a:t>
            </a:r>
          </a:p>
          <a:p>
            <a:pPr marL="681167" lvl="1" indent="-457112">
              <a:spcBef>
                <a:spcPts val="1198"/>
              </a:spcBef>
              <a:buFont typeface="Arial" panose="020B0604020202020204" pitchFamily="34" charset="0"/>
              <a:buChar char="•"/>
            </a:pPr>
            <a:r>
              <a:rPr lang="en-US" sz="2000" dirty="0">
                <a:solidFill>
                  <a:schemeClr val="tx1"/>
                </a:solidFill>
              </a:rPr>
              <a:t>It convert it to cookie server side</a:t>
            </a:r>
          </a:p>
          <a:p>
            <a:pPr marL="681167" lvl="1" indent="-457112">
              <a:spcBef>
                <a:spcPts val="1198"/>
              </a:spcBef>
              <a:buFont typeface="Arial" panose="020B0604020202020204" pitchFamily="34" charset="0"/>
              <a:buChar char="•"/>
            </a:pPr>
            <a:r>
              <a:rPr lang="en-US" sz="2000" dirty="0">
                <a:solidFill>
                  <a:schemeClr val="tx1"/>
                </a:solidFill>
              </a:rPr>
              <a:t>The _layout system page that hosts the </a:t>
            </a:r>
            <a:r>
              <a:rPr lang="en-US" sz="2000" dirty="0" err="1">
                <a:solidFill>
                  <a:schemeClr val="tx1"/>
                </a:solidFill>
              </a:rPr>
              <a:t>SPFx</a:t>
            </a:r>
            <a:r>
              <a:rPr lang="en-US" sz="2000" dirty="0">
                <a:solidFill>
                  <a:schemeClr val="tx1"/>
                </a:solidFill>
              </a:rPr>
              <a:t> solution renders: no additional auth required</a:t>
            </a:r>
          </a:p>
          <a:p>
            <a:pPr marL="681167" lvl="1" indent="-457112">
              <a:spcBef>
                <a:spcPts val="1198"/>
              </a:spcBef>
              <a:buFont typeface="Arial" panose="020B0604020202020204" pitchFamily="34" charset="0"/>
              <a:buChar char="•"/>
            </a:pPr>
            <a:r>
              <a:rPr lang="en-US" sz="2000" dirty="0">
                <a:solidFill>
                  <a:schemeClr val="tx1"/>
                </a:solidFill>
              </a:rPr>
              <a:t>Full access to SharePoint REST APIs</a:t>
            </a:r>
          </a:p>
          <a:p>
            <a:pPr>
              <a:spcBef>
                <a:spcPts val="1198"/>
              </a:spcBef>
              <a:buFont typeface="Wingdings" panose="05000000000000000000" pitchFamily="2" charset="2"/>
              <a:buChar char="§"/>
            </a:pPr>
            <a:r>
              <a:rPr lang="en-US" sz="2800" dirty="0">
                <a:solidFill>
                  <a:schemeClr val="tx1"/>
                </a:solidFill>
                <a:latin typeface="+mn-lt"/>
              </a:rPr>
              <a:t>When / if the component requires to access Graph / Web APIs:</a:t>
            </a:r>
          </a:p>
          <a:p>
            <a:pPr marL="681167" lvl="1" indent="-457112">
              <a:spcBef>
                <a:spcPts val="1198"/>
              </a:spcBef>
              <a:buFont typeface="Arial" panose="020B0604020202020204" pitchFamily="34" charset="0"/>
              <a:buChar char="•"/>
            </a:pPr>
            <a:r>
              <a:rPr lang="en-US" sz="2000" dirty="0">
                <a:solidFill>
                  <a:schemeClr val="tx1"/>
                </a:solidFill>
              </a:rPr>
              <a:t>We get the auth token from the client: no permissions there, we use it as bootstrap token</a:t>
            </a:r>
          </a:p>
          <a:p>
            <a:pPr marL="681167" lvl="1" indent="-457112">
              <a:spcBef>
                <a:spcPts val="1198"/>
              </a:spcBef>
              <a:buFont typeface="Arial" panose="020B0604020202020204" pitchFamily="34" charset="0"/>
              <a:buChar char="•"/>
            </a:pPr>
            <a:r>
              <a:rPr lang="en-US" sz="2000" dirty="0" err="1">
                <a:solidFill>
                  <a:schemeClr val="tx1"/>
                </a:solidFill>
              </a:rPr>
              <a:t>SPFx</a:t>
            </a:r>
            <a:r>
              <a:rPr lang="en-US" sz="2000" dirty="0">
                <a:solidFill>
                  <a:schemeClr val="tx1"/>
                </a:solidFill>
              </a:rPr>
              <a:t> client libraries understand that the call is coming from a Teams rich client environment*</a:t>
            </a:r>
          </a:p>
          <a:p>
            <a:pPr lvl="2">
              <a:spcBef>
                <a:spcPts val="1198"/>
              </a:spcBef>
              <a:buFont typeface="Wingdings" panose="05000000000000000000" pitchFamily="2" charset="2"/>
              <a:buChar char="v"/>
            </a:pPr>
            <a:r>
              <a:rPr lang="en-US" sz="1600" dirty="0">
                <a:solidFill>
                  <a:schemeClr val="tx1"/>
                </a:solidFill>
              </a:rPr>
              <a:t>Bootstrap token is sent to AAD using the “on behalf of” flow to obtain an access token for the requested resource in exchange for the bootstrap token</a:t>
            </a:r>
          </a:p>
          <a:p>
            <a:pPr lvl="2">
              <a:spcBef>
                <a:spcPts val="1198"/>
              </a:spcBef>
              <a:buFont typeface="Wingdings" panose="05000000000000000000" pitchFamily="2" charset="2"/>
              <a:buChar char="v"/>
            </a:pPr>
            <a:r>
              <a:rPr lang="en-US" sz="1600" dirty="0">
                <a:solidFill>
                  <a:schemeClr val="tx1"/>
                </a:solidFill>
              </a:rPr>
              <a:t>AAD returns the access token to SPO. The component can now execute the Web API call.</a:t>
            </a:r>
          </a:p>
          <a:p>
            <a:pPr marL="681167" lvl="1" indent="-457112">
              <a:spcBef>
                <a:spcPts val="1198"/>
              </a:spcBef>
              <a:buFont typeface="Arial" panose="020B0604020202020204" pitchFamily="34" charset="0"/>
              <a:buChar char="•"/>
            </a:pPr>
            <a:endParaRPr lang="en-US" sz="1200" dirty="0">
              <a:solidFill>
                <a:schemeClr val="tx1"/>
              </a:solidFill>
            </a:endParaRPr>
          </a:p>
        </p:txBody>
      </p:sp>
    </p:spTree>
    <p:extLst>
      <p:ext uri="{BB962C8B-B14F-4D97-AF65-F5344CB8AC3E}">
        <p14:creationId xmlns:p14="http://schemas.microsoft.com/office/powerpoint/2010/main" val="2144248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9227B6-30A4-4A85-9638-BF3FC39918D3}"/>
              </a:ext>
            </a:extLst>
          </p:cNvPr>
          <p:cNvPicPr>
            <a:picLocks noChangeAspect="1"/>
          </p:cNvPicPr>
          <p:nvPr/>
        </p:nvPicPr>
        <p:blipFill>
          <a:blip r:embed="rId2"/>
          <a:stretch>
            <a:fillRect/>
          </a:stretch>
        </p:blipFill>
        <p:spPr>
          <a:xfrm>
            <a:off x="882" y="0"/>
            <a:ext cx="12434711" cy="5682215"/>
          </a:xfrm>
          <a:prstGeom prst="rect">
            <a:avLst/>
          </a:prstGeom>
        </p:spPr>
      </p:pic>
    </p:spTree>
    <p:extLst>
      <p:ext uri="{BB962C8B-B14F-4D97-AF65-F5344CB8AC3E}">
        <p14:creationId xmlns:p14="http://schemas.microsoft.com/office/powerpoint/2010/main" val="2549224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09F5-7353-4A82-A339-77ECDB5C9A40}"/>
              </a:ext>
            </a:extLst>
          </p:cNvPr>
          <p:cNvPicPr>
            <a:picLocks noChangeAspect="1"/>
          </p:cNvPicPr>
          <p:nvPr/>
        </p:nvPicPr>
        <p:blipFill>
          <a:blip r:embed="rId2"/>
          <a:stretch>
            <a:fillRect/>
          </a:stretch>
        </p:blipFill>
        <p:spPr>
          <a:xfrm>
            <a:off x="882" y="73183"/>
            <a:ext cx="12434711" cy="5977728"/>
          </a:xfrm>
          <a:prstGeom prst="rect">
            <a:avLst/>
          </a:prstGeom>
        </p:spPr>
      </p:pic>
    </p:spTree>
    <p:extLst>
      <p:ext uri="{BB962C8B-B14F-4D97-AF65-F5344CB8AC3E}">
        <p14:creationId xmlns:p14="http://schemas.microsoft.com/office/powerpoint/2010/main" val="734384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404666D-5C13-454C-87DD-C92C34FDDA3F}"/>
              </a:ext>
            </a:extLst>
          </p:cNvPr>
          <p:cNvSpPr>
            <a:spLocks noGrp="1"/>
          </p:cNvSpPr>
          <p:nvPr>
            <p:ph type="ctrTitle"/>
          </p:nvPr>
        </p:nvSpPr>
        <p:spPr>
          <a:xfrm>
            <a:off x="1315326" y="3637762"/>
            <a:ext cx="10838094" cy="1512025"/>
          </a:xfrm>
        </p:spPr>
        <p:txBody>
          <a:bodyPr>
            <a:normAutofit/>
          </a:bodyPr>
          <a:lstStyle/>
          <a:p>
            <a:r>
              <a:rPr lang="en-IN" dirty="0"/>
              <a:t>Demo</a:t>
            </a:r>
          </a:p>
        </p:txBody>
      </p:sp>
    </p:spTree>
    <p:extLst>
      <p:ext uri="{BB962C8B-B14F-4D97-AF65-F5344CB8AC3E}">
        <p14:creationId xmlns:p14="http://schemas.microsoft.com/office/powerpoint/2010/main" val="1071222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2948115" cy="369332"/>
          </a:xfrm>
          <a:prstGeom prst="rect">
            <a:avLst/>
          </a:prstGeom>
        </p:spPr>
        <p:txBody>
          <a:bodyPr wrap="none">
            <a:spAutoFit/>
          </a:bodyPr>
          <a:lstStyle/>
          <a:p>
            <a:pPr marL="285750" lvl="0" indent="-285750">
              <a:buFont typeface="Wingdings" panose="05000000000000000000" pitchFamily="2" charset="2"/>
              <a:buChar char="ü"/>
            </a:pPr>
            <a:r>
              <a:rPr lang="en-GB" dirty="0"/>
              <a:t>SPFx + MS </a:t>
            </a:r>
            <a:r>
              <a:rPr lang="en-GB"/>
              <a:t>Teams Webpart</a:t>
            </a:r>
            <a:endParaRPr lang="en-GB" dirty="0"/>
          </a:p>
        </p:txBody>
      </p:sp>
    </p:spTree>
    <p:extLst>
      <p:ext uri="{BB962C8B-B14F-4D97-AF65-F5344CB8AC3E}">
        <p14:creationId xmlns:p14="http://schemas.microsoft.com/office/powerpoint/2010/main" val="3110898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1"/>
            <a:ext cx="9747250" cy="1302026"/>
          </a:xfrm>
        </p:spPr>
        <p:txBody>
          <a:bodyPr/>
          <a:lstStyle/>
          <a:p>
            <a:pPr>
              <a:lnSpc>
                <a:spcPct val="150000"/>
              </a:lnSpc>
            </a:pPr>
            <a:r>
              <a:rPr lang="en-US" dirty="0">
                <a:solidFill>
                  <a:schemeClr val="tx1">
                    <a:lumMod val="65000"/>
                    <a:lumOff val="35000"/>
                  </a:schemeClr>
                </a:solidFill>
              </a:rPr>
              <a:t>What is Graph API?</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586287"/>
          </a:xfrm>
        </p:spPr>
        <p:txBody>
          <a:bodyPr>
            <a:noAutofit/>
          </a:bodyPr>
          <a:lstStyle/>
          <a:p>
            <a:pPr marL="0" indent="0">
              <a:lnSpc>
                <a:spcPct val="130000"/>
              </a:lnSpc>
              <a:buNone/>
            </a:pPr>
            <a:r>
              <a:rPr lang="en-US" sz="3200" dirty="0">
                <a:latin typeface="Calibri" panose="020F0502020204030204" pitchFamily="34" charset="0"/>
                <a:cs typeface="Calibri" panose="020F0502020204030204" pitchFamily="34" charset="0"/>
              </a:rPr>
              <a:t>Microsoft Graph exposes REST APIs and client libraries to access data on the following Microsoft 365 services:</a:t>
            </a:r>
          </a:p>
          <a:p>
            <a:pPr>
              <a:lnSpc>
                <a:spcPct val="130000"/>
              </a:lnSpc>
              <a:buFont typeface="Wingdings" panose="05000000000000000000" pitchFamily="2" charset="2"/>
              <a:buChar char="ü"/>
            </a:pPr>
            <a:r>
              <a:rPr lang="en-US" sz="2000" dirty="0">
                <a:latin typeface="Calibri" panose="020F0502020204030204" pitchFamily="34" charset="0"/>
                <a:cs typeface="Calibri" panose="020F0502020204030204" pitchFamily="34" charset="0"/>
              </a:rPr>
              <a:t>Office 365 services: Delve, Excel, Microsoft Bookings, Microsoft Teams, OneDrive, OneNote, Outlook/Exchange, Planner, and SharePoint</a:t>
            </a:r>
          </a:p>
          <a:p>
            <a:pPr>
              <a:lnSpc>
                <a:spcPct val="130000"/>
              </a:lnSpc>
              <a:buFont typeface="Wingdings" panose="05000000000000000000" pitchFamily="2" charset="2"/>
              <a:buChar char="ü"/>
            </a:pPr>
            <a:r>
              <a:rPr lang="en-US" sz="2000" dirty="0">
                <a:latin typeface="Calibri" panose="020F0502020204030204" pitchFamily="34" charset="0"/>
                <a:cs typeface="Calibri" panose="020F0502020204030204" pitchFamily="34" charset="0"/>
              </a:rPr>
              <a:t>Enterprise Mobility and Security services: Advanced Threat Analytics, Advanced Threat Protection, Azure Active Directory, Identity Manager, and Intune</a:t>
            </a:r>
          </a:p>
          <a:p>
            <a:pPr>
              <a:lnSpc>
                <a:spcPct val="130000"/>
              </a:lnSpc>
              <a:buFont typeface="Wingdings" panose="05000000000000000000" pitchFamily="2" charset="2"/>
              <a:buChar char="ü"/>
            </a:pPr>
            <a:r>
              <a:rPr lang="en-US" sz="2000" dirty="0">
                <a:latin typeface="Calibri" panose="020F0502020204030204" pitchFamily="34" charset="0"/>
                <a:cs typeface="Calibri" panose="020F0502020204030204" pitchFamily="34" charset="0"/>
              </a:rPr>
              <a:t>Windows 10 services: activities, devices, notifications</a:t>
            </a:r>
          </a:p>
          <a:p>
            <a:pPr>
              <a:lnSpc>
                <a:spcPct val="130000"/>
              </a:lnSpc>
              <a:buFont typeface="Wingdings" panose="05000000000000000000" pitchFamily="2" charset="2"/>
              <a:buChar char="ü"/>
            </a:pPr>
            <a:r>
              <a:rPr lang="en-US" sz="2000" dirty="0">
                <a:latin typeface="Calibri" panose="020F0502020204030204" pitchFamily="34" charset="0"/>
                <a:cs typeface="Calibri" panose="020F0502020204030204" pitchFamily="34" charset="0"/>
              </a:rPr>
              <a:t>Dynamics 365 Business Central</a:t>
            </a:r>
          </a:p>
        </p:txBody>
      </p:sp>
    </p:spTree>
    <p:extLst>
      <p:ext uri="{BB962C8B-B14F-4D97-AF65-F5344CB8AC3E}">
        <p14:creationId xmlns:p14="http://schemas.microsoft.com/office/powerpoint/2010/main" val="141475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object 8">
            <a:extLst>
              <a:ext uri="{FF2B5EF4-FFF2-40B4-BE49-F238E27FC236}">
                <a16:creationId xmlns:a16="http://schemas.microsoft.com/office/drawing/2014/main" id="{A8C73CA0-5797-4139-80F9-C572EB0360AF}"/>
              </a:ext>
            </a:extLst>
          </p:cNvPr>
          <p:cNvSpPr/>
          <p:nvPr/>
        </p:nvSpPr>
        <p:spPr>
          <a:xfrm>
            <a:off x="2882528" y="584847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SharePoint</a:t>
            </a:r>
            <a:endParaRPr sz="1632" b="1" dirty="0">
              <a:solidFill>
                <a:schemeClr val="bg1"/>
              </a:solidFill>
            </a:endParaRPr>
          </a:p>
        </p:txBody>
      </p:sp>
      <p:sp>
        <p:nvSpPr>
          <p:cNvPr id="139" name="object 8">
            <a:extLst>
              <a:ext uri="{FF2B5EF4-FFF2-40B4-BE49-F238E27FC236}">
                <a16:creationId xmlns:a16="http://schemas.microsoft.com/office/drawing/2014/main" id="{E536805F-FB08-4B3B-B5CD-F393BF928816}"/>
              </a:ext>
            </a:extLst>
          </p:cNvPr>
          <p:cNvSpPr/>
          <p:nvPr/>
        </p:nvSpPr>
        <p:spPr>
          <a:xfrm>
            <a:off x="1750010" y="5848471"/>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Groups</a:t>
            </a:r>
            <a:endParaRPr sz="1836" b="1" dirty="0">
              <a:solidFill>
                <a:schemeClr val="bg1"/>
              </a:solidFill>
            </a:endParaRPr>
          </a:p>
        </p:txBody>
      </p:sp>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0" y="373063"/>
            <a:ext cx="10725150" cy="1350962"/>
          </a:xfrm>
        </p:spPr>
        <p:txBody>
          <a:bodyPr/>
          <a:lstStyle/>
          <a:p>
            <a:r>
              <a:rPr lang="en-US" dirty="0">
                <a:solidFill>
                  <a:schemeClr val="tx1">
                    <a:lumMod val="65000"/>
                    <a:lumOff val="35000"/>
                  </a:schemeClr>
                </a:solidFill>
              </a:rPr>
              <a:t>Microsoft Graph</a:t>
            </a:r>
          </a:p>
        </p:txBody>
      </p:sp>
      <p:sp>
        <p:nvSpPr>
          <p:cNvPr id="2052" name="Rectangle 2051">
            <a:extLst>
              <a:ext uri="{FF2B5EF4-FFF2-40B4-BE49-F238E27FC236}">
                <a16:creationId xmlns:a16="http://schemas.microsoft.com/office/drawing/2014/main" id="{D26E4C30-AB93-4843-B79F-039BB8D62239}"/>
              </a:ext>
            </a:extLst>
          </p:cNvPr>
          <p:cNvSpPr/>
          <p:nvPr/>
        </p:nvSpPr>
        <p:spPr>
          <a:xfrm>
            <a:off x="502647" y="1410394"/>
            <a:ext cx="5821604" cy="478376"/>
          </a:xfrm>
          <a:prstGeom prst="rect">
            <a:avLst/>
          </a:prstGeom>
        </p:spPr>
        <p:txBody>
          <a:bodyPr wrap="none">
            <a:spAutoFit/>
          </a:bodyPr>
          <a:lstStyle/>
          <a:p>
            <a:r>
              <a:rPr lang="en-GB" sz="2448" b="1" dirty="0">
                <a:solidFill>
                  <a:srgbClr val="135051"/>
                </a:solidFill>
              </a:rPr>
              <a:t>Access user, group and organizational data</a:t>
            </a:r>
          </a:p>
        </p:txBody>
      </p:sp>
      <p:sp>
        <p:nvSpPr>
          <p:cNvPr id="2053" name="Rectangle 2052">
            <a:extLst>
              <a:ext uri="{FF2B5EF4-FFF2-40B4-BE49-F238E27FC236}">
                <a16:creationId xmlns:a16="http://schemas.microsoft.com/office/drawing/2014/main" id="{4A0900AD-CF5C-4E91-A79A-D24B3EB61400}"/>
              </a:ext>
            </a:extLst>
          </p:cNvPr>
          <p:cNvSpPr/>
          <p:nvPr/>
        </p:nvSpPr>
        <p:spPr>
          <a:xfrm>
            <a:off x="1895673" y="2514227"/>
            <a:ext cx="2318791" cy="1438856"/>
          </a:xfrm>
          <a:prstGeom prst="rect">
            <a:avLst/>
          </a:prstGeom>
        </p:spPr>
        <p:txBody>
          <a:bodyPr wrap="square">
            <a:spAutoFit/>
          </a:bodyPr>
          <a:lstStyle/>
          <a:p>
            <a:pPr algn="ctr"/>
            <a:r>
              <a:rPr lang="en-GB" sz="2856" b="1" dirty="0"/>
              <a:t>One endpoint  One token</a:t>
            </a:r>
          </a:p>
          <a:p>
            <a:pPr algn="ctr"/>
            <a:r>
              <a:rPr lang="en-GB" sz="2856" b="1" dirty="0">
                <a:solidFill>
                  <a:srgbClr val="E57D57"/>
                </a:solidFill>
              </a:rPr>
              <a:t>All users</a:t>
            </a:r>
          </a:p>
        </p:txBody>
      </p:sp>
      <p:sp>
        <p:nvSpPr>
          <p:cNvPr id="110" name="object 25">
            <a:extLst>
              <a:ext uri="{FF2B5EF4-FFF2-40B4-BE49-F238E27FC236}">
                <a16:creationId xmlns:a16="http://schemas.microsoft.com/office/drawing/2014/main" id="{87EC50F2-19A0-449F-9E57-6D2880C0959A}"/>
              </a:ext>
            </a:extLst>
          </p:cNvPr>
          <p:cNvSpPr/>
          <p:nvPr/>
        </p:nvSpPr>
        <p:spPr>
          <a:xfrm>
            <a:off x="6897914" y="4076281"/>
            <a:ext cx="165731" cy="570693"/>
          </a:xfrm>
          <a:custGeom>
            <a:avLst/>
            <a:gdLst/>
            <a:ahLst/>
            <a:cxnLst/>
            <a:rect l="l" t="t" r="r" b="b"/>
            <a:pathLst>
              <a:path w="114300" h="685800">
                <a:moveTo>
                  <a:pt x="76200" y="0"/>
                </a:moveTo>
                <a:lnTo>
                  <a:pt x="38100" y="0"/>
                </a:lnTo>
                <a:lnTo>
                  <a:pt x="38100" y="114300"/>
                </a:lnTo>
                <a:lnTo>
                  <a:pt x="76200" y="114300"/>
                </a:lnTo>
                <a:lnTo>
                  <a:pt x="76200" y="0"/>
                </a:lnTo>
                <a:close/>
              </a:path>
              <a:path w="114300" h="685800">
                <a:moveTo>
                  <a:pt x="76200" y="152400"/>
                </a:moveTo>
                <a:lnTo>
                  <a:pt x="38100" y="152400"/>
                </a:lnTo>
                <a:lnTo>
                  <a:pt x="38100" y="266700"/>
                </a:lnTo>
                <a:lnTo>
                  <a:pt x="76200" y="266700"/>
                </a:lnTo>
                <a:lnTo>
                  <a:pt x="76200" y="152400"/>
                </a:lnTo>
                <a:close/>
              </a:path>
              <a:path w="114300" h="685800">
                <a:moveTo>
                  <a:pt x="76200" y="304800"/>
                </a:moveTo>
                <a:lnTo>
                  <a:pt x="38100" y="304800"/>
                </a:lnTo>
                <a:lnTo>
                  <a:pt x="38100" y="419100"/>
                </a:lnTo>
                <a:lnTo>
                  <a:pt x="76200" y="419100"/>
                </a:lnTo>
                <a:lnTo>
                  <a:pt x="76200" y="304800"/>
                </a:lnTo>
                <a:close/>
              </a:path>
              <a:path w="114300" h="685800">
                <a:moveTo>
                  <a:pt x="38100" y="570992"/>
                </a:moveTo>
                <a:lnTo>
                  <a:pt x="0" y="570992"/>
                </a:lnTo>
                <a:lnTo>
                  <a:pt x="57150" y="685292"/>
                </a:lnTo>
                <a:lnTo>
                  <a:pt x="114046" y="571500"/>
                </a:lnTo>
                <a:lnTo>
                  <a:pt x="38100" y="571500"/>
                </a:lnTo>
                <a:lnTo>
                  <a:pt x="38100" y="570992"/>
                </a:lnTo>
                <a:close/>
              </a:path>
              <a:path w="114300" h="685800">
                <a:moveTo>
                  <a:pt x="76200" y="457200"/>
                </a:moveTo>
                <a:lnTo>
                  <a:pt x="38100" y="457200"/>
                </a:lnTo>
                <a:lnTo>
                  <a:pt x="38100" y="571500"/>
                </a:lnTo>
                <a:lnTo>
                  <a:pt x="76200" y="571500"/>
                </a:lnTo>
                <a:lnTo>
                  <a:pt x="76200" y="457200"/>
                </a:lnTo>
                <a:close/>
              </a:path>
              <a:path w="114300" h="685800">
                <a:moveTo>
                  <a:pt x="114300" y="570992"/>
                </a:moveTo>
                <a:lnTo>
                  <a:pt x="76200" y="570992"/>
                </a:lnTo>
                <a:lnTo>
                  <a:pt x="76200" y="571500"/>
                </a:lnTo>
                <a:lnTo>
                  <a:pt x="114046" y="571500"/>
                </a:lnTo>
                <a:lnTo>
                  <a:pt x="114300" y="570992"/>
                </a:lnTo>
                <a:close/>
              </a:path>
            </a:pathLst>
          </a:custGeom>
          <a:solidFill>
            <a:srgbClr val="A6A6A6"/>
          </a:solidFill>
        </p:spPr>
        <p:txBody>
          <a:bodyPr wrap="square" lIns="0" tIns="0" rIns="0" bIns="0" rtlCol="0"/>
          <a:lstStyle/>
          <a:p>
            <a:endParaRPr sz="1836"/>
          </a:p>
        </p:txBody>
      </p:sp>
      <p:sp>
        <p:nvSpPr>
          <p:cNvPr id="112" name="object 31">
            <a:extLst>
              <a:ext uri="{FF2B5EF4-FFF2-40B4-BE49-F238E27FC236}">
                <a16:creationId xmlns:a16="http://schemas.microsoft.com/office/drawing/2014/main" id="{9F60B123-DC0C-47F3-B5CC-578A088481D1}"/>
              </a:ext>
            </a:extLst>
          </p:cNvPr>
          <p:cNvSpPr/>
          <p:nvPr/>
        </p:nvSpPr>
        <p:spPr>
          <a:xfrm>
            <a:off x="4515660" y="2259671"/>
            <a:ext cx="1116851" cy="1787915"/>
          </a:xfrm>
          <a:custGeom>
            <a:avLst/>
            <a:gdLst/>
            <a:ahLst/>
            <a:cxnLst/>
            <a:rect l="l" t="t" r="r" b="b"/>
            <a:pathLst>
              <a:path w="477520" h="1887220">
                <a:moveTo>
                  <a:pt x="182625" y="0"/>
                </a:moveTo>
                <a:lnTo>
                  <a:pt x="0" y="0"/>
                </a:lnTo>
                <a:lnTo>
                  <a:pt x="294386" y="943356"/>
                </a:lnTo>
                <a:lnTo>
                  <a:pt x="0" y="1886712"/>
                </a:lnTo>
                <a:lnTo>
                  <a:pt x="182625" y="1886712"/>
                </a:lnTo>
                <a:lnTo>
                  <a:pt x="477012" y="943356"/>
                </a:lnTo>
                <a:lnTo>
                  <a:pt x="182625" y="0"/>
                </a:lnTo>
                <a:close/>
              </a:path>
            </a:pathLst>
          </a:custGeom>
          <a:solidFill>
            <a:srgbClr val="A6A6A6"/>
          </a:solidFill>
        </p:spPr>
        <p:txBody>
          <a:bodyPr wrap="square" lIns="0" tIns="0" rIns="0" bIns="0" rtlCol="0"/>
          <a:lstStyle/>
          <a:p>
            <a:endParaRPr sz="1836"/>
          </a:p>
        </p:txBody>
      </p:sp>
      <p:sp>
        <p:nvSpPr>
          <p:cNvPr id="2054" name="Rectangle: Rounded Corners 2053">
            <a:extLst>
              <a:ext uri="{FF2B5EF4-FFF2-40B4-BE49-F238E27FC236}">
                <a16:creationId xmlns:a16="http://schemas.microsoft.com/office/drawing/2014/main" id="{25A51100-84BC-49C7-AF40-A630CD1D1517}"/>
              </a:ext>
            </a:extLst>
          </p:cNvPr>
          <p:cNvSpPr/>
          <p:nvPr/>
        </p:nvSpPr>
        <p:spPr>
          <a:xfrm>
            <a:off x="5870061" y="2259671"/>
            <a:ext cx="2195029" cy="1787915"/>
          </a:xfrm>
          <a:prstGeom prst="round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dirty="0"/>
          </a:p>
        </p:txBody>
      </p:sp>
      <p:sp>
        <p:nvSpPr>
          <p:cNvPr id="115" name="object 28">
            <a:extLst>
              <a:ext uri="{FF2B5EF4-FFF2-40B4-BE49-F238E27FC236}">
                <a16:creationId xmlns:a16="http://schemas.microsoft.com/office/drawing/2014/main" id="{BC10C30D-FDAD-46A3-BD50-763682318451}"/>
              </a:ext>
            </a:extLst>
          </p:cNvPr>
          <p:cNvSpPr/>
          <p:nvPr/>
        </p:nvSpPr>
        <p:spPr>
          <a:xfrm>
            <a:off x="6614517" y="3153628"/>
            <a:ext cx="744787" cy="740254"/>
          </a:xfrm>
          <a:custGeom>
            <a:avLst/>
            <a:gdLst/>
            <a:ahLst/>
            <a:cxnLst/>
            <a:rect l="l" t="t" r="r" b="b"/>
            <a:pathLst>
              <a:path w="730250" h="725804">
                <a:moveTo>
                  <a:pt x="269748" y="391287"/>
                </a:moveTo>
                <a:lnTo>
                  <a:pt x="67055" y="391287"/>
                </a:lnTo>
                <a:lnTo>
                  <a:pt x="37611" y="395416"/>
                </a:lnTo>
                <a:lnTo>
                  <a:pt x="16668" y="407844"/>
                </a:lnTo>
                <a:lnTo>
                  <a:pt x="4155" y="428630"/>
                </a:lnTo>
                <a:lnTo>
                  <a:pt x="0" y="457835"/>
                </a:lnTo>
                <a:lnTo>
                  <a:pt x="0" y="658241"/>
                </a:lnTo>
                <a:lnTo>
                  <a:pt x="4155" y="687544"/>
                </a:lnTo>
                <a:lnTo>
                  <a:pt x="16668" y="708548"/>
                </a:lnTo>
                <a:lnTo>
                  <a:pt x="37611" y="721195"/>
                </a:lnTo>
                <a:lnTo>
                  <a:pt x="67055" y="725424"/>
                </a:lnTo>
                <a:lnTo>
                  <a:pt x="269748" y="725424"/>
                </a:lnTo>
                <a:lnTo>
                  <a:pt x="299192" y="721195"/>
                </a:lnTo>
                <a:lnTo>
                  <a:pt x="320135" y="708548"/>
                </a:lnTo>
                <a:lnTo>
                  <a:pt x="332648" y="687544"/>
                </a:lnTo>
                <a:lnTo>
                  <a:pt x="336803" y="658241"/>
                </a:lnTo>
                <a:lnTo>
                  <a:pt x="336803" y="457835"/>
                </a:lnTo>
                <a:lnTo>
                  <a:pt x="332648" y="428630"/>
                </a:lnTo>
                <a:lnTo>
                  <a:pt x="320135" y="407844"/>
                </a:lnTo>
                <a:lnTo>
                  <a:pt x="299192" y="395416"/>
                </a:lnTo>
                <a:lnTo>
                  <a:pt x="269748" y="391287"/>
                </a:lnTo>
                <a:close/>
              </a:path>
              <a:path w="730250" h="725804">
                <a:moveTo>
                  <a:pt x="269748" y="1270"/>
                </a:moveTo>
                <a:lnTo>
                  <a:pt x="67055" y="1270"/>
                </a:lnTo>
                <a:lnTo>
                  <a:pt x="37611" y="5518"/>
                </a:lnTo>
                <a:lnTo>
                  <a:pt x="16668" y="18208"/>
                </a:lnTo>
                <a:lnTo>
                  <a:pt x="4155" y="39256"/>
                </a:lnTo>
                <a:lnTo>
                  <a:pt x="0" y="68580"/>
                </a:lnTo>
                <a:lnTo>
                  <a:pt x="0" y="268224"/>
                </a:lnTo>
                <a:lnTo>
                  <a:pt x="4155" y="297795"/>
                </a:lnTo>
                <a:lnTo>
                  <a:pt x="16668" y="318770"/>
                </a:lnTo>
                <a:lnTo>
                  <a:pt x="37611" y="331267"/>
                </a:lnTo>
                <a:lnTo>
                  <a:pt x="67055" y="335407"/>
                </a:lnTo>
                <a:lnTo>
                  <a:pt x="269748" y="335407"/>
                </a:lnTo>
                <a:lnTo>
                  <a:pt x="299192" y="331267"/>
                </a:lnTo>
                <a:lnTo>
                  <a:pt x="320135" y="318770"/>
                </a:lnTo>
                <a:lnTo>
                  <a:pt x="332648" y="297795"/>
                </a:lnTo>
                <a:lnTo>
                  <a:pt x="336803" y="268224"/>
                </a:lnTo>
                <a:lnTo>
                  <a:pt x="336803" y="68580"/>
                </a:lnTo>
                <a:lnTo>
                  <a:pt x="332648" y="39256"/>
                </a:lnTo>
                <a:lnTo>
                  <a:pt x="320135" y="18208"/>
                </a:lnTo>
                <a:lnTo>
                  <a:pt x="299192" y="5518"/>
                </a:lnTo>
                <a:lnTo>
                  <a:pt x="269748" y="1270"/>
                </a:lnTo>
                <a:close/>
              </a:path>
              <a:path w="730250" h="725804">
                <a:moveTo>
                  <a:pt x="648080" y="0"/>
                </a:moveTo>
                <a:lnTo>
                  <a:pt x="472313" y="0"/>
                </a:lnTo>
                <a:lnTo>
                  <a:pt x="436701" y="5008"/>
                </a:lnTo>
                <a:lnTo>
                  <a:pt x="411352" y="20066"/>
                </a:lnTo>
                <a:lnTo>
                  <a:pt x="396196" y="45219"/>
                </a:lnTo>
                <a:lnTo>
                  <a:pt x="391160" y="80518"/>
                </a:lnTo>
                <a:lnTo>
                  <a:pt x="391160" y="254888"/>
                </a:lnTo>
                <a:lnTo>
                  <a:pt x="396196" y="290240"/>
                </a:lnTo>
                <a:lnTo>
                  <a:pt x="411353" y="315388"/>
                </a:lnTo>
                <a:lnTo>
                  <a:pt x="436701" y="330416"/>
                </a:lnTo>
                <a:lnTo>
                  <a:pt x="472313" y="335407"/>
                </a:lnTo>
                <a:lnTo>
                  <a:pt x="648080" y="335407"/>
                </a:lnTo>
                <a:lnTo>
                  <a:pt x="684133" y="330416"/>
                </a:lnTo>
                <a:lnTo>
                  <a:pt x="709707" y="315388"/>
                </a:lnTo>
                <a:lnTo>
                  <a:pt x="724590" y="290830"/>
                </a:lnTo>
                <a:lnTo>
                  <a:pt x="472313" y="290830"/>
                </a:lnTo>
                <a:lnTo>
                  <a:pt x="456477" y="288589"/>
                </a:lnTo>
                <a:lnTo>
                  <a:pt x="445166" y="281860"/>
                </a:lnTo>
                <a:lnTo>
                  <a:pt x="438380" y="270631"/>
                </a:lnTo>
                <a:lnTo>
                  <a:pt x="436118" y="254888"/>
                </a:lnTo>
                <a:lnTo>
                  <a:pt x="436118" y="80518"/>
                </a:lnTo>
                <a:lnTo>
                  <a:pt x="438380" y="64775"/>
                </a:lnTo>
                <a:lnTo>
                  <a:pt x="445166" y="53546"/>
                </a:lnTo>
                <a:lnTo>
                  <a:pt x="456477" y="46817"/>
                </a:lnTo>
                <a:lnTo>
                  <a:pt x="472313" y="44576"/>
                </a:lnTo>
                <a:lnTo>
                  <a:pt x="724558" y="44576"/>
                </a:lnTo>
                <a:lnTo>
                  <a:pt x="709707" y="20066"/>
                </a:lnTo>
                <a:lnTo>
                  <a:pt x="684133" y="5008"/>
                </a:lnTo>
                <a:lnTo>
                  <a:pt x="648080" y="0"/>
                </a:lnTo>
                <a:close/>
              </a:path>
              <a:path w="730250" h="725804">
                <a:moveTo>
                  <a:pt x="724558" y="44576"/>
                </a:moveTo>
                <a:lnTo>
                  <a:pt x="648080" y="44576"/>
                </a:lnTo>
                <a:lnTo>
                  <a:pt x="663989" y="46817"/>
                </a:lnTo>
                <a:lnTo>
                  <a:pt x="675338" y="53546"/>
                </a:lnTo>
                <a:lnTo>
                  <a:pt x="682138" y="64775"/>
                </a:lnTo>
                <a:lnTo>
                  <a:pt x="684402" y="80518"/>
                </a:lnTo>
                <a:lnTo>
                  <a:pt x="684402" y="254888"/>
                </a:lnTo>
                <a:lnTo>
                  <a:pt x="682138" y="270631"/>
                </a:lnTo>
                <a:lnTo>
                  <a:pt x="675338" y="281860"/>
                </a:lnTo>
                <a:lnTo>
                  <a:pt x="663989" y="288589"/>
                </a:lnTo>
                <a:lnTo>
                  <a:pt x="648080" y="290830"/>
                </a:lnTo>
                <a:lnTo>
                  <a:pt x="724590" y="290830"/>
                </a:lnTo>
                <a:lnTo>
                  <a:pt x="724947" y="290240"/>
                </a:lnTo>
                <a:lnTo>
                  <a:pt x="729996" y="254888"/>
                </a:lnTo>
                <a:lnTo>
                  <a:pt x="729996" y="80518"/>
                </a:lnTo>
                <a:lnTo>
                  <a:pt x="724947" y="45219"/>
                </a:lnTo>
                <a:lnTo>
                  <a:pt x="724558" y="44576"/>
                </a:lnTo>
                <a:close/>
              </a:path>
              <a:path w="730250" h="725804">
                <a:moveTo>
                  <a:pt x="662177" y="391287"/>
                </a:moveTo>
                <a:lnTo>
                  <a:pt x="460248" y="391287"/>
                </a:lnTo>
                <a:lnTo>
                  <a:pt x="430585" y="395416"/>
                </a:lnTo>
                <a:lnTo>
                  <a:pt x="409162" y="407844"/>
                </a:lnTo>
                <a:lnTo>
                  <a:pt x="396168" y="428630"/>
                </a:lnTo>
                <a:lnTo>
                  <a:pt x="391795" y="457835"/>
                </a:lnTo>
                <a:lnTo>
                  <a:pt x="391795" y="658241"/>
                </a:lnTo>
                <a:lnTo>
                  <a:pt x="396168" y="687544"/>
                </a:lnTo>
                <a:lnTo>
                  <a:pt x="409162" y="708548"/>
                </a:lnTo>
                <a:lnTo>
                  <a:pt x="430585" y="721195"/>
                </a:lnTo>
                <a:lnTo>
                  <a:pt x="460248" y="725424"/>
                </a:lnTo>
                <a:lnTo>
                  <a:pt x="662177" y="725424"/>
                </a:lnTo>
                <a:lnTo>
                  <a:pt x="691741" y="721195"/>
                </a:lnTo>
                <a:lnTo>
                  <a:pt x="712946" y="708548"/>
                </a:lnTo>
                <a:lnTo>
                  <a:pt x="725721" y="687544"/>
                </a:lnTo>
                <a:lnTo>
                  <a:pt x="729996" y="658241"/>
                </a:lnTo>
                <a:lnTo>
                  <a:pt x="729996" y="457835"/>
                </a:lnTo>
                <a:lnTo>
                  <a:pt x="725721" y="428630"/>
                </a:lnTo>
                <a:lnTo>
                  <a:pt x="712946" y="407844"/>
                </a:lnTo>
                <a:lnTo>
                  <a:pt x="691741" y="395416"/>
                </a:lnTo>
                <a:lnTo>
                  <a:pt x="662177" y="391287"/>
                </a:lnTo>
                <a:close/>
              </a:path>
            </a:pathLst>
          </a:custGeom>
          <a:solidFill>
            <a:srgbClr val="FFFFFF"/>
          </a:solidFill>
        </p:spPr>
        <p:txBody>
          <a:bodyPr wrap="square" lIns="0" tIns="0" rIns="0" bIns="0" rtlCol="0"/>
          <a:lstStyle/>
          <a:p>
            <a:endParaRPr sz="1836"/>
          </a:p>
        </p:txBody>
      </p:sp>
      <p:sp>
        <p:nvSpPr>
          <p:cNvPr id="2055" name="TextBox 2054">
            <a:extLst>
              <a:ext uri="{FF2B5EF4-FFF2-40B4-BE49-F238E27FC236}">
                <a16:creationId xmlns:a16="http://schemas.microsoft.com/office/drawing/2014/main" id="{FC6EFB94-B6C5-4CA2-AD9D-31E1E78D2DD5}"/>
              </a:ext>
            </a:extLst>
          </p:cNvPr>
          <p:cNvSpPr txBox="1"/>
          <p:nvPr/>
        </p:nvSpPr>
        <p:spPr>
          <a:xfrm>
            <a:off x="5933707" y="2450180"/>
            <a:ext cx="2028133" cy="542399"/>
          </a:xfrm>
          <a:prstGeom prst="rect">
            <a:avLst/>
          </a:prstGeom>
          <a:noFill/>
        </p:spPr>
        <p:txBody>
          <a:bodyPr wrap="square" rtlCol="0">
            <a:spAutoFit/>
          </a:bodyPr>
          <a:lstStyle/>
          <a:p>
            <a:pPr algn="ctr"/>
            <a:r>
              <a:rPr lang="en-GB" sz="2856" b="1" dirty="0">
                <a:solidFill>
                  <a:schemeClr val="bg1"/>
                </a:solidFill>
              </a:rPr>
              <a:t>Your App</a:t>
            </a:r>
          </a:p>
        </p:txBody>
      </p:sp>
      <p:sp>
        <p:nvSpPr>
          <p:cNvPr id="2056" name="Rectangle 2055">
            <a:extLst>
              <a:ext uri="{FF2B5EF4-FFF2-40B4-BE49-F238E27FC236}">
                <a16:creationId xmlns:a16="http://schemas.microsoft.com/office/drawing/2014/main" id="{639B704E-653F-4CAF-B133-FD23942BCA86}"/>
              </a:ext>
            </a:extLst>
          </p:cNvPr>
          <p:cNvSpPr/>
          <p:nvPr/>
        </p:nvSpPr>
        <p:spPr>
          <a:xfrm>
            <a:off x="882" y="4646974"/>
            <a:ext cx="12434711" cy="466302"/>
          </a:xfrm>
          <a:prstGeom prst="rect">
            <a:avLst/>
          </a:prstGeom>
          <a:solidFill>
            <a:srgbClr val="135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48" dirty="0"/>
              <a:t>https://graph.microsoft.com</a:t>
            </a:r>
          </a:p>
        </p:txBody>
      </p:sp>
      <p:sp>
        <p:nvSpPr>
          <p:cNvPr id="119" name="object 2">
            <a:extLst>
              <a:ext uri="{FF2B5EF4-FFF2-40B4-BE49-F238E27FC236}">
                <a16:creationId xmlns:a16="http://schemas.microsoft.com/office/drawing/2014/main" id="{D5D998EF-44AF-45C5-9EC5-340CC6140A27}"/>
              </a:ext>
            </a:extLst>
          </p:cNvPr>
          <p:cNvSpPr txBox="1"/>
          <p:nvPr/>
        </p:nvSpPr>
        <p:spPr>
          <a:xfrm>
            <a:off x="688966" y="5913619"/>
            <a:ext cx="908641" cy="183110"/>
          </a:xfrm>
          <a:prstGeom prst="rect">
            <a:avLst/>
          </a:prstGeom>
        </p:spPr>
        <p:txBody>
          <a:bodyPr vert="horz" wrap="square" lIns="0" tIns="0" rIns="0" bIns="0" rtlCol="0">
            <a:spAutoFit/>
          </a:bodyPr>
          <a:lstStyle/>
          <a:p>
            <a:pPr>
              <a:lnSpc>
                <a:spcPts val="1351"/>
              </a:lnSpc>
            </a:pPr>
            <a:r>
              <a:rPr sz="1224" spc="-5" dirty="0">
                <a:cs typeface="Arial"/>
              </a:rPr>
              <a:t>#</a:t>
            </a:r>
            <a:r>
              <a:rPr sz="1224" dirty="0">
                <a:cs typeface="Arial"/>
              </a:rPr>
              <a:t>SP</a:t>
            </a:r>
            <a:r>
              <a:rPr sz="1224" spc="-127" dirty="0">
                <a:cs typeface="Arial"/>
              </a:rPr>
              <a:t>T</a:t>
            </a:r>
            <a:r>
              <a:rPr sz="1224" spc="-5" dirty="0">
                <a:cs typeface="Arial"/>
              </a:rPr>
              <a:t>ec</a:t>
            </a:r>
            <a:r>
              <a:rPr sz="1224" spc="-15" dirty="0">
                <a:cs typeface="Arial"/>
              </a:rPr>
              <a:t>h</a:t>
            </a:r>
            <a:r>
              <a:rPr sz="1224" spc="-5" dirty="0">
                <a:cs typeface="Arial"/>
              </a:rPr>
              <a:t>C</a:t>
            </a:r>
            <a:r>
              <a:rPr sz="1224" spc="-15" dirty="0">
                <a:cs typeface="Arial"/>
              </a:rPr>
              <a:t>o</a:t>
            </a:r>
            <a:r>
              <a:rPr sz="1224" spc="-5" dirty="0">
                <a:cs typeface="Arial"/>
              </a:rPr>
              <a:t>n</a:t>
            </a:r>
            <a:endParaRPr sz="1224">
              <a:cs typeface="Arial"/>
            </a:endParaRPr>
          </a:p>
        </p:txBody>
      </p:sp>
      <p:sp>
        <p:nvSpPr>
          <p:cNvPr id="123" name="object 8">
            <a:extLst>
              <a:ext uri="{FF2B5EF4-FFF2-40B4-BE49-F238E27FC236}">
                <a16:creationId xmlns:a16="http://schemas.microsoft.com/office/drawing/2014/main" id="{26AD2C76-F266-49CE-971F-BD912245E5AD}"/>
              </a:ext>
            </a:extLst>
          </p:cNvPr>
          <p:cNvSpPr/>
          <p:nvPr/>
        </p:nvSpPr>
        <p:spPr>
          <a:xfrm>
            <a:off x="592287" y="5840452"/>
            <a:ext cx="1031044"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836" b="1" dirty="0">
                <a:solidFill>
                  <a:schemeClr val="bg1"/>
                </a:solidFill>
              </a:rPr>
              <a:t>Users</a:t>
            </a:r>
            <a:endParaRPr sz="1836" b="1" dirty="0">
              <a:solidFill>
                <a:schemeClr val="bg1"/>
              </a:solidFill>
            </a:endParaRPr>
          </a:p>
        </p:txBody>
      </p:sp>
      <p:sp>
        <p:nvSpPr>
          <p:cNvPr id="126" name="object 11">
            <a:extLst>
              <a:ext uri="{FF2B5EF4-FFF2-40B4-BE49-F238E27FC236}">
                <a16:creationId xmlns:a16="http://schemas.microsoft.com/office/drawing/2014/main" id="{5A083BE3-2AB6-434A-93DB-281326E09FCD}"/>
              </a:ext>
            </a:extLst>
          </p:cNvPr>
          <p:cNvSpPr/>
          <p:nvPr/>
        </p:nvSpPr>
        <p:spPr>
          <a:xfrm>
            <a:off x="1107809" y="5279286"/>
            <a:ext cx="10527869" cy="431328"/>
          </a:xfrm>
          <a:custGeom>
            <a:avLst/>
            <a:gdLst/>
            <a:ahLst/>
            <a:cxnLst/>
            <a:rect l="l" t="t" r="r" b="b"/>
            <a:pathLst>
              <a:path w="10380345" h="422909">
                <a:moveTo>
                  <a:pt x="86868" y="86868"/>
                </a:moveTo>
                <a:lnTo>
                  <a:pt x="79629" y="72390"/>
                </a:lnTo>
                <a:lnTo>
                  <a:pt x="43434" y="0"/>
                </a:lnTo>
                <a:lnTo>
                  <a:pt x="0" y="86868"/>
                </a:lnTo>
                <a:lnTo>
                  <a:pt x="28956" y="86868"/>
                </a:lnTo>
                <a:lnTo>
                  <a:pt x="28956" y="335673"/>
                </a:lnTo>
                <a:lnTo>
                  <a:pt x="0" y="335673"/>
                </a:lnTo>
                <a:lnTo>
                  <a:pt x="43434" y="422541"/>
                </a:lnTo>
                <a:lnTo>
                  <a:pt x="79629" y="350151"/>
                </a:lnTo>
                <a:lnTo>
                  <a:pt x="86868" y="335673"/>
                </a:lnTo>
                <a:lnTo>
                  <a:pt x="57912" y="335673"/>
                </a:lnTo>
                <a:lnTo>
                  <a:pt x="57912" y="86868"/>
                </a:lnTo>
                <a:lnTo>
                  <a:pt x="86868" y="86868"/>
                </a:lnTo>
                <a:close/>
              </a:path>
              <a:path w="10380345" h="422909">
                <a:moveTo>
                  <a:pt x="1222248" y="86868"/>
                </a:moveTo>
                <a:lnTo>
                  <a:pt x="1215009" y="72390"/>
                </a:lnTo>
                <a:lnTo>
                  <a:pt x="1178814" y="0"/>
                </a:lnTo>
                <a:lnTo>
                  <a:pt x="1135380" y="86868"/>
                </a:lnTo>
                <a:lnTo>
                  <a:pt x="1164336" y="86868"/>
                </a:lnTo>
                <a:lnTo>
                  <a:pt x="1164336" y="335673"/>
                </a:lnTo>
                <a:lnTo>
                  <a:pt x="1135380" y="335673"/>
                </a:lnTo>
                <a:lnTo>
                  <a:pt x="1178814" y="422541"/>
                </a:lnTo>
                <a:lnTo>
                  <a:pt x="1215009" y="350151"/>
                </a:lnTo>
                <a:lnTo>
                  <a:pt x="1222248" y="335673"/>
                </a:lnTo>
                <a:lnTo>
                  <a:pt x="1193292" y="335673"/>
                </a:lnTo>
                <a:lnTo>
                  <a:pt x="1193292" y="86868"/>
                </a:lnTo>
                <a:lnTo>
                  <a:pt x="1222248" y="86868"/>
                </a:lnTo>
                <a:close/>
              </a:path>
              <a:path w="10380345" h="422909">
                <a:moveTo>
                  <a:pt x="2357628" y="86868"/>
                </a:moveTo>
                <a:lnTo>
                  <a:pt x="2350389" y="72390"/>
                </a:lnTo>
                <a:lnTo>
                  <a:pt x="2314194" y="0"/>
                </a:lnTo>
                <a:lnTo>
                  <a:pt x="2270760" y="86868"/>
                </a:lnTo>
                <a:lnTo>
                  <a:pt x="2299716" y="86868"/>
                </a:lnTo>
                <a:lnTo>
                  <a:pt x="2299716" y="335673"/>
                </a:lnTo>
                <a:lnTo>
                  <a:pt x="2270760" y="335673"/>
                </a:lnTo>
                <a:lnTo>
                  <a:pt x="2314194" y="422541"/>
                </a:lnTo>
                <a:lnTo>
                  <a:pt x="2350389" y="350151"/>
                </a:lnTo>
                <a:lnTo>
                  <a:pt x="2357628" y="335673"/>
                </a:lnTo>
                <a:lnTo>
                  <a:pt x="2328672" y="335673"/>
                </a:lnTo>
                <a:lnTo>
                  <a:pt x="2328672" y="86868"/>
                </a:lnTo>
                <a:lnTo>
                  <a:pt x="2357628" y="86868"/>
                </a:lnTo>
                <a:close/>
              </a:path>
              <a:path w="10380345" h="422909">
                <a:moveTo>
                  <a:pt x="3493008" y="86868"/>
                </a:moveTo>
                <a:lnTo>
                  <a:pt x="3485769" y="72390"/>
                </a:lnTo>
                <a:lnTo>
                  <a:pt x="3449574" y="0"/>
                </a:lnTo>
                <a:lnTo>
                  <a:pt x="3406140" y="86868"/>
                </a:lnTo>
                <a:lnTo>
                  <a:pt x="3435096" y="86868"/>
                </a:lnTo>
                <a:lnTo>
                  <a:pt x="3435096" y="335673"/>
                </a:lnTo>
                <a:lnTo>
                  <a:pt x="3406140" y="335673"/>
                </a:lnTo>
                <a:lnTo>
                  <a:pt x="3449574" y="422541"/>
                </a:lnTo>
                <a:lnTo>
                  <a:pt x="3485769" y="350151"/>
                </a:lnTo>
                <a:lnTo>
                  <a:pt x="3493008" y="335673"/>
                </a:lnTo>
                <a:lnTo>
                  <a:pt x="3464052" y="335673"/>
                </a:lnTo>
                <a:lnTo>
                  <a:pt x="3464052" y="86868"/>
                </a:lnTo>
                <a:lnTo>
                  <a:pt x="3493008" y="86868"/>
                </a:lnTo>
                <a:close/>
              </a:path>
              <a:path w="10380345" h="422909">
                <a:moveTo>
                  <a:pt x="5762244" y="86868"/>
                </a:moveTo>
                <a:lnTo>
                  <a:pt x="5755005" y="72390"/>
                </a:lnTo>
                <a:lnTo>
                  <a:pt x="5718810" y="0"/>
                </a:lnTo>
                <a:lnTo>
                  <a:pt x="5675376" y="86868"/>
                </a:lnTo>
                <a:lnTo>
                  <a:pt x="5704332" y="86868"/>
                </a:lnTo>
                <a:lnTo>
                  <a:pt x="5704332" y="335673"/>
                </a:lnTo>
                <a:lnTo>
                  <a:pt x="5675376" y="335673"/>
                </a:lnTo>
                <a:lnTo>
                  <a:pt x="5718810" y="422541"/>
                </a:lnTo>
                <a:lnTo>
                  <a:pt x="5755005" y="350151"/>
                </a:lnTo>
                <a:lnTo>
                  <a:pt x="5762244" y="335673"/>
                </a:lnTo>
                <a:lnTo>
                  <a:pt x="5733288" y="335673"/>
                </a:lnTo>
                <a:lnTo>
                  <a:pt x="5733288" y="86868"/>
                </a:lnTo>
                <a:lnTo>
                  <a:pt x="5762244" y="86868"/>
                </a:lnTo>
                <a:close/>
              </a:path>
              <a:path w="10380345" h="422909">
                <a:moveTo>
                  <a:pt x="8033004" y="86868"/>
                </a:moveTo>
                <a:lnTo>
                  <a:pt x="8025752" y="72390"/>
                </a:lnTo>
                <a:lnTo>
                  <a:pt x="7989570" y="0"/>
                </a:lnTo>
                <a:lnTo>
                  <a:pt x="7946136" y="86868"/>
                </a:lnTo>
                <a:lnTo>
                  <a:pt x="7975092" y="86868"/>
                </a:lnTo>
                <a:lnTo>
                  <a:pt x="7975092" y="335673"/>
                </a:lnTo>
                <a:lnTo>
                  <a:pt x="7946136" y="335673"/>
                </a:lnTo>
                <a:lnTo>
                  <a:pt x="7989570" y="422541"/>
                </a:lnTo>
                <a:lnTo>
                  <a:pt x="8025752" y="350151"/>
                </a:lnTo>
                <a:lnTo>
                  <a:pt x="8033004" y="335673"/>
                </a:lnTo>
                <a:lnTo>
                  <a:pt x="8004048" y="335673"/>
                </a:lnTo>
                <a:lnTo>
                  <a:pt x="8004048" y="86868"/>
                </a:lnTo>
                <a:lnTo>
                  <a:pt x="8033004" y="86868"/>
                </a:lnTo>
                <a:close/>
              </a:path>
              <a:path w="10380345" h="422909">
                <a:moveTo>
                  <a:pt x="9168384" y="86868"/>
                </a:moveTo>
                <a:lnTo>
                  <a:pt x="9161145" y="72390"/>
                </a:lnTo>
                <a:lnTo>
                  <a:pt x="9124950" y="0"/>
                </a:lnTo>
                <a:lnTo>
                  <a:pt x="9081516" y="86868"/>
                </a:lnTo>
                <a:lnTo>
                  <a:pt x="9110472" y="86868"/>
                </a:lnTo>
                <a:lnTo>
                  <a:pt x="9110472" y="335673"/>
                </a:lnTo>
                <a:lnTo>
                  <a:pt x="9081516" y="335673"/>
                </a:lnTo>
                <a:lnTo>
                  <a:pt x="9124950" y="422541"/>
                </a:lnTo>
                <a:lnTo>
                  <a:pt x="9161132" y="350151"/>
                </a:lnTo>
                <a:lnTo>
                  <a:pt x="9168384" y="335673"/>
                </a:lnTo>
                <a:lnTo>
                  <a:pt x="9139428" y="335673"/>
                </a:lnTo>
                <a:lnTo>
                  <a:pt x="9139428" y="86868"/>
                </a:lnTo>
                <a:lnTo>
                  <a:pt x="9168384" y="86868"/>
                </a:lnTo>
                <a:close/>
              </a:path>
              <a:path w="10380345" h="422909">
                <a:moveTo>
                  <a:pt x="10379964" y="86868"/>
                </a:moveTo>
                <a:lnTo>
                  <a:pt x="10372725" y="72390"/>
                </a:lnTo>
                <a:lnTo>
                  <a:pt x="10336530" y="0"/>
                </a:lnTo>
                <a:lnTo>
                  <a:pt x="10293096" y="86868"/>
                </a:lnTo>
                <a:lnTo>
                  <a:pt x="10322052" y="86868"/>
                </a:lnTo>
                <a:lnTo>
                  <a:pt x="10322052" y="335673"/>
                </a:lnTo>
                <a:lnTo>
                  <a:pt x="10293096" y="335673"/>
                </a:lnTo>
                <a:lnTo>
                  <a:pt x="10336530" y="422541"/>
                </a:lnTo>
                <a:lnTo>
                  <a:pt x="10372725" y="350151"/>
                </a:lnTo>
                <a:lnTo>
                  <a:pt x="10379964" y="335673"/>
                </a:lnTo>
                <a:lnTo>
                  <a:pt x="10351008" y="335673"/>
                </a:lnTo>
                <a:lnTo>
                  <a:pt x="10351008" y="86868"/>
                </a:lnTo>
                <a:lnTo>
                  <a:pt x="10379964" y="86868"/>
                </a:lnTo>
                <a:close/>
              </a:path>
            </a:pathLst>
          </a:custGeom>
          <a:solidFill>
            <a:srgbClr val="135051"/>
          </a:solidFill>
        </p:spPr>
        <p:txBody>
          <a:bodyPr wrap="square" lIns="0" tIns="0" rIns="0" bIns="0" rtlCol="0"/>
          <a:lstStyle/>
          <a:p>
            <a:endParaRPr sz="1836" dirty="0"/>
          </a:p>
        </p:txBody>
      </p:sp>
      <p:sp>
        <p:nvSpPr>
          <p:cNvPr id="135" name="object 20">
            <a:extLst>
              <a:ext uri="{FF2B5EF4-FFF2-40B4-BE49-F238E27FC236}">
                <a16:creationId xmlns:a16="http://schemas.microsoft.com/office/drawing/2014/main" id="{A9F749BB-38D5-4118-85F7-1770EDB77419}"/>
              </a:ext>
            </a:extLst>
          </p:cNvPr>
          <p:cNvSpPr txBox="1"/>
          <p:nvPr/>
        </p:nvSpPr>
        <p:spPr>
          <a:xfrm>
            <a:off x="11014130" y="5840453"/>
            <a:ext cx="1031044" cy="374330"/>
          </a:xfrm>
          <a:prstGeom prst="rect">
            <a:avLst/>
          </a:prstGeom>
          <a:ln w="12192">
            <a:noFill/>
          </a:ln>
        </p:spPr>
        <p:txBody>
          <a:bodyPr vert="horz" wrap="square" lIns="0" tIns="124995" rIns="0" bIns="0" rtlCol="0">
            <a:spAutoFit/>
          </a:bodyPr>
          <a:lstStyle/>
          <a:p>
            <a:pPr marL="85488">
              <a:spcBef>
                <a:spcPts val="984"/>
              </a:spcBef>
            </a:pPr>
            <a:r>
              <a:rPr sz="1581" b="1" spc="-56" dirty="0">
                <a:solidFill>
                  <a:schemeClr val="bg1"/>
                </a:solidFill>
                <a:cs typeface="Arial"/>
              </a:rPr>
              <a:t>Azure</a:t>
            </a:r>
            <a:r>
              <a:rPr sz="1581" b="1" spc="-36" dirty="0">
                <a:solidFill>
                  <a:schemeClr val="bg1"/>
                </a:solidFill>
                <a:cs typeface="Arial"/>
              </a:rPr>
              <a:t> </a:t>
            </a:r>
            <a:r>
              <a:rPr sz="1581" b="1" spc="-46" dirty="0">
                <a:solidFill>
                  <a:schemeClr val="bg1"/>
                </a:solidFill>
                <a:cs typeface="Arial"/>
              </a:rPr>
              <a:t>AD</a:t>
            </a:r>
            <a:endParaRPr sz="1581" dirty="0">
              <a:solidFill>
                <a:schemeClr val="bg1"/>
              </a:solidFill>
              <a:cs typeface="Arial"/>
            </a:endParaRPr>
          </a:p>
        </p:txBody>
      </p:sp>
      <p:sp>
        <p:nvSpPr>
          <p:cNvPr id="142" name="object 8">
            <a:extLst>
              <a:ext uri="{FF2B5EF4-FFF2-40B4-BE49-F238E27FC236}">
                <a16:creationId xmlns:a16="http://schemas.microsoft.com/office/drawing/2014/main" id="{AFEF8B36-FAA9-4694-A6D7-8A63A6F72265}"/>
              </a:ext>
            </a:extLst>
          </p:cNvPr>
          <p:cNvSpPr/>
          <p:nvPr/>
        </p:nvSpPr>
        <p:spPr>
          <a:xfrm>
            <a:off x="4065973" y="5858694"/>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Outlook</a:t>
            </a:r>
            <a:endParaRPr sz="1632" b="1" dirty="0">
              <a:solidFill>
                <a:schemeClr val="bg1"/>
              </a:solidFill>
            </a:endParaRPr>
          </a:p>
        </p:txBody>
      </p:sp>
      <p:sp>
        <p:nvSpPr>
          <p:cNvPr id="143" name="object 8">
            <a:extLst>
              <a:ext uri="{FF2B5EF4-FFF2-40B4-BE49-F238E27FC236}">
                <a16:creationId xmlns:a16="http://schemas.microsoft.com/office/drawing/2014/main" id="{197C8511-20B3-4D8E-A8D2-84174243E84B}"/>
              </a:ext>
            </a:extLst>
          </p:cNvPr>
          <p:cNvSpPr/>
          <p:nvPr/>
        </p:nvSpPr>
        <p:spPr>
          <a:xfrm>
            <a:off x="5249231"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OneNote</a:t>
            </a:r>
            <a:endParaRPr sz="1632" b="1" dirty="0">
              <a:solidFill>
                <a:schemeClr val="bg1"/>
              </a:solidFill>
            </a:endParaRPr>
          </a:p>
        </p:txBody>
      </p:sp>
      <p:sp>
        <p:nvSpPr>
          <p:cNvPr id="144" name="object 8">
            <a:extLst>
              <a:ext uri="{FF2B5EF4-FFF2-40B4-BE49-F238E27FC236}">
                <a16:creationId xmlns:a16="http://schemas.microsoft.com/office/drawing/2014/main" id="{3EE6F9AD-1D6E-4078-942D-B8D9F1293315}"/>
              </a:ext>
            </a:extLst>
          </p:cNvPr>
          <p:cNvSpPr/>
          <p:nvPr/>
        </p:nvSpPr>
        <p:spPr>
          <a:xfrm>
            <a:off x="6431225" y="5855515"/>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Planner</a:t>
            </a:r>
            <a:endParaRPr sz="1632" b="1" dirty="0">
              <a:solidFill>
                <a:schemeClr val="bg1"/>
              </a:solidFill>
            </a:endParaRPr>
          </a:p>
        </p:txBody>
      </p:sp>
      <p:sp>
        <p:nvSpPr>
          <p:cNvPr id="145" name="object 8">
            <a:extLst>
              <a:ext uri="{FF2B5EF4-FFF2-40B4-BE49-F238E27FC236}">
                <a16:creationId xmlns:a16="http://schemas.microsoft.com/office/drawing/2014/main" id="{3C9EA729-969D-4316-8C9F-BB8F73728CC8}"/>
              </a:ext>
            </a:extLst>
          </p:cNvPr>
          <p:cNvSpPr/>
          <p:nvPr/>
        </p:nvSpPr>
        <p:spPr>
          <a:xfrm>
            <a:off x="7565034"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Teams</a:t>
            </a:r>
            <a:endParaRPr sz="1632" b="1" dirty="0">
              <a:solidFill>
                <a:schemeClr val="bg1"/>
              </a:solidFill>
            </a:endParaRPr>
          </a:p>
        </p:txBody>
      </p:sp>
      <p:sp>
        <p:nvSpPr>
          <p:cNvPr id="147" name="object 8">
            <a:extLst>
              <a:ext uri="{FF2B5EF4-FFF2-40B4-BE49-F238E27FC236}">
                <a16:creationId xmlns:a16="http://schemas.microsoft.com/office/drawing/2014/main" id="{C9CB9F3E-97CF-47EB-995D-68DBB1B76A9B}"/>
              </a:ext>
            </a:extLst>
          </p:cNvPr>
          <p:cNvSpPr/>
          <p:nvPr/>
        </p:nvSpPr>
        <p:spPr>
          <a:xfrm>
            <a:off x="8736041" y="584586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Excel</a:t>
            </a:r>
            <a:endParaRPr sz="1632" b="1" dirty="0">
              <a:solidFill>
                <a:schemeClr val="bg1"/>
              </a:solidFill>
            </a:endParaRPr>
          </a:p>
        </p:txBody>
      </p:sp>
      <p:sp>
        <p:nvSpPr>
          <p:cNvPr id="148" name="object 8">
            <a:extLst>
              <a:ext uri="{FF2B5EF4-FFF2-40B4-BE49-F238E27FC236}">
                <a16:creationId xmlns:a16="http://schemas.microsoft.com/office/drawing/2014/main" id="{AD06F27D-808A-41D5-910D-1386EC22ACFC}"/>
              </a:ext>
            </a:extLst>
          </p:cNvPr>
          <p:cNvSpPr/>
          <p:nvPr/>
        </p:nvSpPr>
        <p:spPr>
          <a:xfrm>
            <a:off x="9860613" y="5843691"/>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Intune</a:t>
            </a:r>
            <a:endParaRPr sz="1632" b="1" dirty="0">
              <a:solidFill>
                <a:schemeClr val="bg1"/>
              </a:solidFill>
            </a:endParaRPr>
          </a:p>
        </p:txBody>
      </p:sp>
      <p:sp>
        <p:nvSpPr>
          <p:cNvPr id="149" name="object 8">
            <a:extLst>
              <a:ext uri="{FF2B5EF4-FFF2-40B4-BE49-F238E27FC236}">
                <a16:creationId xmlns:a16="http://schemas.microsoft.com/office/drawing/2014/main" id="{8A664F6B-8B75-4249-A4F4-7AB0278CA108}"/>
              </a:ext>
            </a:extLst>
          </p:cNvPr>
          <p:cNvSpPr/>
          <p:nvPr/>
        </p:nvSpPr>
        <p:spPr>
          <a:xfrm>
            <a:off x="10985185" y="5833457"/>
            <a:ext cx="1056767" cy="499330"/>
          </a:xfrm>
          <a:custGeom>
            <a:avLst/>
            <a:gdLst/>
            <a:ahLst/>
            <a:cxnLst/>
            <a:rect l="l" t="t" r="r" b="b"/>
            <a:pathLst>
              <a:path w="1010919" h="489584">
                <a:moveTo>
                  <a:pt x="1010412" y="0"/>
                </a:moveTo>
                <a:lnTo>
                  <a:pt x="0" y="0"/>
                </a:lnTo>
                <a:lnTo>
                  <a:pt x="0" y="489204"/>
                </a:lnTo>
                <a:lnTo>
                  <a:pt x="1010412" y="489204"/>
                </a:lnTo>
                <a:lnTo>
                  <a:pt x="1010412" y="0"/>
                </a:lnTo>
                <a:close/>
              </a:path>
            </a:pathLst>
          </a:custGeom>
          <a:solidFill>
            <a:srgbClr val="135051"/>
          </a:solidFill>
        </p:spPr>
        <p:txBody>
          <a:bodyPr wrap="square" lIns="0" tIns="0" rIns="0" bIns="0" rtlCol="0" anchor="ctr"/>
          <a:lstStyle/>
          <a:p>
            <a:pPr algn="ctr"/>
            <a:r>
              <a:rPr lang="en-GB" sz="1632" b="1" dirty="0">
                <a:solidFill>
                  <a:schemeClr val="bg1"/>
                </a:solidFill>
              </a:rPr>
              <a:t>More…</a:t>
            </a:r>
            <a:endParaRPr sz="1632" b="1" dirty="0">
              <a:solidFill>
                <a:schemeClr val="bg1"/>
              </a:solidFill>
            </a:endParaRPr>
          </a:p>
        </p:txBody>
      </p:sp>
      <p:sp>
        <p:nvSpPr>
          <p:cNvPr id="150" name="object 7">
            <a:extLst>
              <a:ext uri="{FF2B5EF4-FFF2-40B4-BE49-F238E27FC236}">
                <a16:creationId xmlns:a16="http://schemas.microsoft.com/office/drawing/2014/main" id="{4D5B31AA-CC4E-4D13-889B-FC4706537C98}"/>
              </a:ext>
            </a:extLst>
          </p:cNvPr>
          <p:cNvSpPr/>
          <p:nvPr/>
        </p:nvSpPr>
        <p:spPr>
          <a:xfrm>
            <a:off x="8093418"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
        <p:nvSpPr>
          <p:cNvPr id="151" name="object 7">
            <a:extLst>
              <a:ext uri="{FF2B5EF4-FFF2-40B4-BE49-F238E27FC236}">
                <a16:creationId xmlns:a16="http://schemas.microsoft.com/office/drawing/2014/main" id="{6325220B-6E84-4618-ACC8-F6A6786FBA15}"/>
              </a:ext>
            </a:extLst>
          </p:cNvPr>
          <p:cNvSpPr/>
          <p:nvPr/>
        </p:nvSpPr>
        <p:spPr>
          <a:xfrm>
            <a:off x="5777615" y="5303293"/>
            <a:ext cx="88727" cy="431328"/>
          </a:xfrm>
          <a:custGeom>
            <a:avLst/>
            <a:gdLst/>
            <a:ahLst/>
            <a:cxnLst/>
            <a:rect l="l" t="t" r="r" b="b"/>
            <a:pathLst>
              <a:path w="86994" h="422909">
                <a:moveTo>
                  <a:pt x="28956" y="335673"/>
                </a:moveTo>
                <a:lnTo>
                  <a:pt x="0" y="335673"/>
                </a:lnTo>
                <a:lnTo>
                  <a:pt x="43434" y="422541"/>
                </a:lnTo>
                <a:lnTo>
                  <a:pt x="79629" y="350151"/>
                </a:lnTo>
                <a:lnTo>
                  <a:pt x="28956" y="350151"/>
                </a:lnTo>
                <a:lnTo>
                  <a:pt x="28956" y="335673"/>
                </a:lnTo>
                <a:close/>
              </a:path>
              <a:path w="86994" h="422909">
                <a:moveTo>
                  <a:pt x="57912" y="72389"/>
                </a:moveTo>
                <a:lnTo>
                  <a:pt x="28956" y="72389"/>
                </a:lnTo>
                <a:lnTo>
                  <a:pt x="28956" y="350151"/>
                </a:lnTo>
                <a:lnTo>
                  <a:pt x="57912" y="350151"/>
                </a:lnTo>
                <a:lnTo>
                  <a:pt x="57912" y="72389"/>
                </a:lnTo>
                <a:close/>
              </a:path>
              <a:path w="86994" h="422909">
                <a:moveTo>
                  <a:pt x="86868" y="335673"/>
                </a:moveTo>
                <a:lnTo>
                  <a:pt x="57912" y="335673"/>
                </a:lnTo>
                <a:lnTo>
                  <a:pt x="57912" y="350151"/>
                </a:lnTo>
                <a:lnTo>
                  <a:pt x="79629" y="350151"/>
                </a:lnTo>
                <a:lnTo>
                  <a:pt x="86868" y="335673"/>
                </a:lnTo>
                <a:close/>
              </a:path>
              <a:path w="86994" h="422909">
                <a:moveTo>
                  <a:pt x="43434" y="0"/>
                </a:moveTo>
                <a:lnTo>
                  <a:pt x="0" y="86867"/>
                </a:lnTo>
                <a:lnTo>
                  <a:pt x="28956" y="86867"/>
                </a:lnTo>
                <a:lnTo>
                  <a:pt x="28956" y="72389"/>
                </a:lnTo>
                <a:lnTo>
                  <a:pt x="79629" y="72389"/>
                </a:lnTo>
                <a:lnTo>
                  <a:pt x="43434" y="0"/>
                </a:lnTo>
                <a:close/>
              </a:path>
              <a:path w="86994" h="422909">
                <a:moveTo>
                  <a:pt x="79629" y="72389"/>
                </a:moveTo>
                <a:lnTo>
                  <a:pt x="57912" y="72389"/>
                </a:lnTo>
                <a:lnTo>
                  <a:pt x="57912" y="86867"/>
                </a:lnTo>
                <a:lnTo>
                  <a:pt x="86868" y="86867"/>
                </a:lnTo>
                <a:lnTo>
                  <a:pt x="79629" y="72389"/>
                </a:lnTo>
                <a:close/>
              </a:path>
            </a:pathLst>
          </a:custGeom>
          <a:solidFill>
            <a:srgbClr val="135051"/>
          </a:solidFill>
        </p:spPr>
        <p:txBody>
          <a:bodyPr wrap="square" lIns="0" tIns="0" rIns="0" bIns="0" rtlCol="0"/>
          <a:lstStyle/>
          <a:p>
            <a:endParaRPr sz="1836">
              <a:solidFill>
                <a:schemeClr val="bg1"/>
              </a:solidFill>
            </a:endParaRPr>
          </a:p>
        </p:txBody>
      </p:sp>
    </p:spTree>
    <p:extLst>
      <p:ext uri="{BB962C8B-B14F-4D97-AF65-F5344CB8AC3E}">
        <p14:creationId xmlns:p14="http://schemas.microsoft.com/office/powerpoint/2010/main" val="132907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0"/>
            <a:ext cx="9745663" cy="1444625"/>
          </a:xfrm>
        </p:spPr>
        <p:txBody>
          <a:bodyPr/>
          <a:lstStyle/>
          <a:p>
            <a:pPr>
              <a:lnSpc>
                <a:spcPct val="150000"/>
              </a:lnSpc>
            </a:pPr>
            <a:r>
              <a:rPr lang="en-US" dirty="0">
                <a:solidFill>
                  <a:schemeClr val="tx1">
                    <a:lumMod val="65000"/>
                    <a:lumOff val="35000"/>
                  </a:schemeClr>
                </a:solidFill>
              </a:rPr>
              <a:t>Consume Microsoft Graph</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646238"/>
            <a:ext cx="11458575" cy="4687887"/>
          </a:xfrm>
        </p:spPr>
        <p:txBody>
          <a:bodyPr>
            <a:noAutofit/>
          </a:bodyPr>
          <a:lstStyle/>
          <a:p>
            <a:pPr marL="0" indent="0">
              <a:lnSpc>
                <a:spcPct val="130000"/>
              </a:lnSpc>
              <a:buNone/>
            </a:pPr>
            <a:r>
              <a:rPr lang="en-US" sz="2040" dirty="0"/>
              <a:t>You can now implement the below methods to consume the Microsoft Graph. You have two options:</a:t>
            </a:r>
          </a:p>
          <a:p>
            <a:pPr marL="466298" indent="-466298">
              <a:lnSpc>
                <a:spcPct val="130000"/>
              </a:lnSpc>
              <a:buFont typeface="+mj-lt"/>
              <a:buAutoNum type="arabicPeriod"/>
            </a:pPr>
            <a:r>
              <a:rPr lang="en-US" sz="2040" dirty="0"/>
              <a:t>Use the AadHttpClient client object</a:t>
            </a:r>
          </a:p>
          <a:p>
            <a:pPr marL="466298" indent="-466298">
              <a:lnSpc>
                <a:spcPct val="130000"/>
              </a:lnSpc>
              <a:buFont typeface="+mj-lt"/>
              <a:buAutoNum type="arabicPeriod"/>
            </a:pPr>
            <a:r>
              <a:rPr lang="en-US" sz="2040" dirty="0"/>
              <a:t>Use the MSGraphClient client object</a:t>
            </a:r>
          </a:p>
          <a:p>
            <a:pPr marL="0" indent="0">
              <a:lnSpc>
                <a:spcPct val="130000"/>
              </a:lnSpc>
              <a:buNone/>
            </a:pPr>
            <a:endParaRPr lang="en-US" sz="2040" dirty="0"/>
          </a:p>
          <a:p>
            <a:pPr marL="0" indent="0">
              <a:lnSpc>
                <a:spcPct val="130000"/>
              </a:lnSpc>
              <a:buNone/>
            </a:pPr>
            <a:r>
              <a:rPr lang="en-US" sz="2040" dirty="0"/>
              <a:t>SharePoint Framework v1.6.0 onwards supported consuming the MS Graph APIs and custom APIs. </a:t>
            </a:r>
          </a:p>
          <a:p>
            <a:pPr marL="0" indent="0">
              <a:lnSpc>
                <a:spcPct val="130000"/>
              </a:lnSpc>
              <a:buNone/>
            </a:pPr>
            <a:r>
              <a:rPr lang="en-US" sz="1632" b="1" dirty="0">
                <a:solidFill>
                  <a:srgbClr val="135051"/>
                </a:solidFill>
              </a:rPr>
              <a:t>Note: </a:t>
            </a:r>
          </a:p>
          <a:p>
            <a:pPr>
              <a:lnSpc>
                <a:spcPct val="130000"/>
              </a:lnSpc>
              <a:buFont typeface="Wingdings" panose="05000000000000000000" pitchFamily="2" charset="2"/>
              <a:buChar char="ü"/>
            </a:pPr>
            <a:r>
              <a:rPr lang="en-US" sz="1632" dirty="0">
                <a:solidFill>
                  <a:srgbClr val="135051"/>
                </a:solidFill>
              </a:rPr>
              <a:t>SharePoint Framework v1.4.1 beta onwards MS Graph APIs supported.</a:t>
            </a:r>
          </a:p>
          <a:p>
            <a:pPr>
              <a:lnSpc>
                <a:spcPct val="130000"/>
              </a:lnSpc>
              <a:buFont typeface="Wingdings" panose="05000000000000000000" pitchFamily="2" charset="2"/>
              <a:buChar char="ü"/>
            </a:pPr>
            <a:r>
              <a:rPr lang="en-US" sz="1632" dirty="0">
                <a:solidFill>
                  <a:srgbClr val="135051"/>
                </a:solidFill>
              </a:rPr>
              <a:t>You can consume the Microsoft Graph API with versions of SharePoint Framework earlier than v.1.4.1, either via the native </a:t>
            </a:r>
            <a:r>
              <a:rPr lang="en-US" sz="1632" dirty="0" err="1">
                <a:solidFill>
                  <a:srgbClr val="135051"/>
                </a:solidFill>
              </a:rPr>
              <a:t>graphHttpClient</a:t>
            </a:r>
            <a:r>
              <a:rPr lang="en-US" sz="1632" dirty="0">
                <a:solidFill>
                  <a:srgbClr val="135051"/>
                </a:solidFill>
              </a:rPr>
              <a:t>, or via a manual ADAL JS implicit OAuth flow.</a:t>
            </a:r>
          </a:p>
        </p:txBody>
      </p:sp>
    </p:spTree>
    <p:extLst>
      <p:ext uri="{BB962C8B-B14F-4D97-AF65-F5344CB8AC3E}">
        <p14:creationId xmlns:p14="http://schemas.microsoft.com/office/powerpoint/2010/main" val="1973361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977900" y="-3969"/>
            <a:ext cx="9747250" cy="1350962"/>
          </a:xfrm>
        </p:spPr>
        <p:txBody>
          <a:bodyPr/>
          <a:lstStyle/>
          <a:p>
            <a:r>
              <a:rPr lang="en-US" dirty="0">
                <a:solidFill>
                  <a:schemeClr val="tx1">
                    <a:lumMod val="65000"/>
                    <a:lumOff val="35000"/>
                  </a:schemeClr>
                </a:solidFill>
              </a:rPr>
              <a:t>AadHttpClient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158875"/>
            <a:ext cx="11458575" cy="2399794"/>
          </a:xfrm>
        </p:spPr>
        <p:txBody>
          <a:bodyPr>
            <a:normAutofit lnSpcReduction="10000"/>
          </a:bodyPr>
          <a:lstStyle/>
          <a:p>
            <a:pPr marL="0" indent="0">
              <a:lnSpc>
                <a:spcPct val="150000"/>
              </a:lnSpc>
              <a:buNone/>
            </a:pPr>
            <a:r>
              <a:rPr lang="en-US" sz="1600" b="1" dirty="0">
                <a:latin typeface="Calibri" panose="020F0502020204030204" pitchFamily="34" charset="0"/>
                <a:cs typeface="Calibri" panose="020F0502020204030204" pitchFamily="34" charset="0"/>
              </a:rPr>
              <a:t>AadHttpClient</a:t>
            </a:r>
          </a:p>
          <a:p>
            <a:pPr marL="0" indent="0">
              <a:lnSpc>
                <a:spcPct val="150000"/>
              </a:lnSpc>
              <a:buNone/>
            </a:pPr>
            <a:r>
              <a:rPr lang="en-US" sz="1600" dirty="0">
                <a:latin typeface="Calibri" panose="020F0502020204030204" pitchFamily="34" charset="0"/>
                <a:cs typeface="Calibri" panose="020F0502020204030204" pitchFamily="34" charset="0"/>
              </a:rPr>
              <a:t>The AadHttpClient client object is useful for consuming any REST API. You can use it to consume Microsoft Graph or any other third-party (or first-party) REST API and “AadHttpClient” is used to perform REST calls against an Azure AD Application, for example 3rd party </a:t>
            </a:r>
            <a:r>
              <a:rPr lang="en-US" sz="1600" dirty="0" err="1">
                <a:latin typeface="Calibri" panose="020F0502020204030204" pitchFamily="34" charset="0"/>
                <a:cs typeface="Calibri" panose="020F0502020204030204" pitchFamily="34" charset="0"/>
              </a:rPr>
              <a:t>WebAPI</a:t>
            </a:r>
            <a:r>
              <a:rPr lang="en-US" sz="1600" dirty="0">
                <a:latin typeface="Calibri" panose="020F0502020204030204" pitchFamily="34" charset="0"/>
                <a:cs typeface="Calibri" panose="020F0502020204030204" pitchFamily="34" charset="0"/>
              </a:rPr>
              <a:t> hosted in Azure.</a:t>
            </a:r>
          </a:p>
          <a:p>
            <a:pPr>
              <a:lnSpc>
                <a:spcPct val="150000"/>
              </a:lnSpc>
              <a:buFont typeface="Wingdings" panose="05000000000000000000" pitchFamily="2" charset="2"/>
              <a:buChar char="ü"/>
            </a:pPr>
            <a:r>
              <a:rPr lang="en-US" sz="1600" dirty="0">
                <a:latin typeface="Calibri" panose="020F0502020204030204" pitchFamily="34" charset="0"/>
                <a:cs typeface="Calibri" panose="020F0502020204030204" pitchFamily="34" charset="0"/>
              </a:rPr>
              <a:t>For communicating with SharePoint, use the “SPHttpClient” class instead.</a:t>
            </a:r>
          </a:p>
          <a:p>
            <a:pPr>
              <a:lnSpc>
                <a:spcPct val="150000"/>
              </a:lnSpc>
              <a:buFont typeface="Wingdings" panose="05000000000000000000" pitchFamily="2" charset="2"/>
              <a:buChar char="ü"/>
            </a:pPr>
            <a:r>
              <a:rPr lang="en-US" sz="1600" dirty="0">
                <a:latin typeface="Calibri" panose="020F0502020204030204" pitchFamily="34" charset="0"/>
                <a:cs typeface="Calibri" panose="020F0502020204030204" pitchFamily="34" charset="0"/>
              </a:rPr>
              <a:t>For communicating SharePoint with Microsoft Graph, use the MSGraphClient class.</a:t>
            </a:r>
          </a:p>
          <a:p>
            <a:pPr marL="0" indent="0">
              <a:lnSpc>
                <a:spcPct val="150000"/>
              </a:lnSpc>
              <a:buNone/>
            </a:pPr>
            <a:endParaRPr lang="en-US" sz="1600" i="1" dirty="0">
              <a:solidFill>
                <a:srgbClr val="13505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30D51F2-32F1-42D0-AF38-9BEA83E547A5}"/>
              </a:ext>
            </a:extLst>
          </p:cNvPr>
          <p:cNvSpPr/>
          <p:nvPr/>
        </p:nvSpPr>
        <p:spPr>
          <a:xfrm>
            <a:off x="502647" y="4125504"/>
            <a:ext cx="11701691" cy="2399793"/>
          </a:xfrm>
          <a:prstGeom prst="rect">
            <a:avLst/>
          </a:prstGeom>
        </p:spPr>
        <p:txBody>
          <a:bodyPr wrap="square">
            <a:spAutoFit/>
          </a:bodyPr>
          <a:lstStyle/>
          <a:p>
            <a:pPr lvl="1"/>
            <a:r>
              <a:rPr lang="en-GB" sz="1224" dirty="0" err="1">
                <a:solidFill>
                  <a:srgbClr val="0101FD"/>
                </a:solidFill>
              </a:rPr>
              <a:t>this</a:t>
            </a:r>
            <a:r>
              <a:rPr lang="en-GB" sz="1224" dirty="0" err="1">
                <a:solidFill>
                  <a:srgbClr val="171717"/>
                </a:solidFill>
              </a:rPr>
              <a:t>.props.context.aadHttpClientFactory</a:t>
            </a:r>
            <a:r>
              <a:rPr lang="en-GB" sz="1224" dirty="0">
                <a:solidFill>
                  <a:srgbClr val="171717"/>
                </a:solidFill>
              </a:rPr>
              <a:t> </a:t>
            </a:r>
          </a:p>
          <a:p>
            <a:pPr lvl="2"/>
            <a:r>
              <a:rPr lang="en-GB" sz="1224" dirty="0">
                <a:solidFill>
                  <a:srgbClr val="171717"/>
                </a:solidFill>
              </a:rPr>
              <a:t>.</a:t>
            </a:r>
            <a:r>
              <a:rPr lang="en-GB" sz="1224" dirty="0" err="1">
                <a:solidFill>
                  <a:srgbClr val="171717"/>
                </a:solidFill>
              </a:rPr>
              <a:t>getClient</a:t>
            </a:r>
            <a:r>
              <a:rPr lang="en-GB" sz="1224" dirty="0">
                <a:solidFill>
                  <a:srgbClr val="171717"/>
                </a:solidFill>
              </a:rPr>
              <a:t>(</a:t>
            </a:r>
            <a:r>
              <a:rPr lang="en-GB" sz="1224" dirty="0">
                <a:solidFill>
                  <a:srgbClr val="A31515"/>
                </a:solidFill>
              </a:rPr>
              <a:t>'https://graph.microsoft.com’</a:t>
            </a:r>
            <a:r>
              <a:rPr lang="en-GB" sz="1224" dirty="0">
                <a:solidFill>
                  <a:srgbClr val="171717"/>
                </a:solidFill>
              </a:rPr>
              <a:t>) </a:t>
            </a:r>
          </a:p>
          <a:p>
            <a:pPr lvl="2"/>
            <a:r>
              <a:rPr lang="en-GB" sz="1224" dirty="0">
                <a:solidFill>
                  <a:srgbClr val="171717"/>
                </a:solidFill>
              </a:rPr>
              <a:t>.then((client: </a:t>
            </a:r>
            <a:r>
              <a:rPr lang="en-GB" sz="1224" dirty="0" err="1">
                <a:solidFill>
                  <a:srgbClr val="171717"/>
                </a:solidFill>
              </a:rPr>
              <a:t>AadHttpClient</a:t>
            </a:r>
            <a:r>
              <a:rPr lang="en-GB" sz="1224" dirty="0">
                <a:solidFill>
                  <a:srgbClr val="171717"/>
                </a:solidFill>
              </a:rPr>
              <a:t>) =&gt; { </a:t>
            </a:r>
          </a:p>
          <a:p>
            <a:pPr lvl="2"/>
            <a:r>
              <a:rPr lang="en-GB" sz="1224" dirty="0">
                <a:solidFill>
                  <a:srgbClr val="008000"/>
                </a:solidFill>
              </a:rPr>
              <a:t>// Search for the users with </a:t>
            </a:r>
            <a:r>
              <a:rPr lang="en-GB" sz="1224" dirty="0" err="1">
                <a:solidFill>
                  <a:srgbClr val="008000"/>
                </a:solidFill>
              </a:rPr>
              <a:t>givenName</a:t>
            </a:r>
            <a:r>
              <a:rPr lang="en-GB" sz="1224" dirty="0">
                <a:solidFill>
                  <a:srgbClr val="008000"/>
                </a:solidFill>
              </a:rPr>
              <a:t>, surname, or </a:t>
            </a:r>
            <a:r>
              <a:rPr lang="en-GB" sz="1224" dirty="0" err="1">
                <a:solidFill>
                  <a:srgbClr val="008000"/>
                </a:solidFill>
              </a:rPr>
              <a:t>displayName</a:t>
            </a:r>
            <a:r>
              <a:rPr lang="en-GB" sz="1224" dirty="0">
                <a:solidFill>
                  <a:srgbClr val="008000"/>
                </a:solidFill>
              </a:rPr>
              <a:t> equal to the </a:t>
            </a:r>
            <a:r>
              <a:rPr lang="en-GB" sz="1224" dirty="0" err="1">
                <a:solidFill>
                  <a:srgbClr val="008000"/>
                </a:solidFill>
              </a:rPr>
              <a:t>searchFor</a:t>
            </a:r>
            <a:r>
              <a:rPr lang="en-GB" sz="1224" dirty="0">
                <a:solidFill>
                  <a:srgbClr val="008000"/>
                </a:solidFill>
              </a:rPr>
              <a:t> value</a:t>
            </a:r>
            <a:r>
              <a:rPr lang="en-GB" sz="1224" dirty="0">
                <a:solidFill>
                  <a:srgbClr val="171717"/>
                </a:solidFill>
              </a:rPr>
              <a:t> </a:t>
            </a:r>
          </a:p>
          <a:p>
            <a:pPr lvl="2"/>
            <a:r>
              <a:rPr lang="en-GB" sz="1224" dirty="0">
                <a:solidFill>
                  <a:srgbClr val="0101FD"/>
                </a:solidFill>
              </a:rPr>
              <a:t>return</a:t>
            </a:r>
            <a:r>
              <a:rPr lang="en-GB" sz="1224" dirty="0">
                <a:solidFill>
                  <a:srgbClr val="171717"/>
                </a:solidFill>
              </a:rPr>
              <a:t> client .get( </a:t>
            </a:r>
            <a:r>
              <a:rPr lang="en-GB" sz="1224" dirty="0">
                <a:solidFill>
                  <a:srgbClr val="A31515"/>
                </a:solidFill>
              </a:rPr>
              <a:t>`https://graph.microsoft.com/v1.0/users?$select=</a:t>
            </a:r>
            <a:r>
              <a:rPr lang="en-GB" sz="1224" dirty="0" err="1">
                <a:solidFill>
                  <a:srgbClr val="A31515"/>
                </a:solidFill>
              </a:rPr>
              <a:t>displayName,mail,userPrincipalName</a:t>
            </a:r>
            <a:r>
              <a:rPr lang="en-GB" sz="1224" dirty="0">
                <a:solidFill>
                  <a:srgbClr val="A31515"/>
                </a:solidFill>
              </a:rPr>
              <a:t>&amp;$filter=(givenName%20eq%20'${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)}')%20or%20(surname%20eq%20'${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)}')%20or%20(displayName%20eq%20'${</a:t>
            </a:r>
            <a:r>
              <a:rPr lang="en-GB" sz="1224" dirty="0">
                <a:solidFill>
                  <a:srgbClr val="0101FD"/>
                </a:solidFill>
              </a:rPr>
              <a:t>escape</a:t>
            </a:r>
            <a:r>
              <a:rPr lang="en-GB" sz="1224" dirty="0">
                <a:solidFill>
                  <a:srgbClr val="A31515"/>
                </a:solidFill>
              </a:rPr>
              <a:t>(</a:t>
            </a:r>
            <a:r>
              <a:rPr lang="en-GB" sz="1224" dirty="0" err="1">
                <a:solidFill>
                  <a:srgbClr val="0101FD"/>
                </a:solidFill>
              </a:rPr>
              <a:t>this</a:t>
            </a:r>
            <a:r>
              <a:rPr lang="en-GB" sz="1224" dirty="0" err="1">
                <a:solidFill>
                  <a:srgbClr val="A31515"/>
                </a:solidFill>
              </a:rPr>
              <a:t>.state.searchFor</a:t>
            </a:r>
            <a:r>
              <a:rPr lang="en-GB" sz="1224" dirty="0">
                <a:solidFill>
                  <a:srgbClr val="A31515"/>
                </a:solidFill>
              </a:rPr>
              <a:t>)}')`</a:t>
            </a:r>
            <a:r>
              <a:rPr lang="en-GB" sz="1224" dirty="0">
                <a:solidFill>
                  <a:srgbClr val="171717"/>
                </a:solidFill>
              </a:rPr>
              <a:t>, AadHttpClient.configurations.v1 </a:t>
            </a:r>
          </a:p>
          <a:p>
            <a:pPr lvl="2"/>
            <a:r>
              <a:rPr lang="en-GB" sz="1224" dirty="0">
                <a:solidFill>
                  <a:srgbClr val="171717"/>
                </a:solidFill>
              </a:rPr>
              <a:t>); </a:t>
            </a:r>
          </a:p>
          <a:p>
            <a:pPr lvl="1"/>
            <a:r>
              <a:rPr lang="en-GB" sz="1224" dirty="0">
                <a:solidFill>
                  <a:srgbClr val="171717"/>
                </a:solidFill>
              </a:rPr>
              <a:t>})</a:t>
            </a:r>
          </a:p>
          <a:p>
            <a:pPr lvl="1"/>
            <a:r>
              <a:rPr lang="en-US" sz="1224" dirty="0">
                <a:solidFill>
                  <a:srgbClr val="171717"/>
                </a:solidFill>
              </a:rPr>
              <a:t>.then(response =&gt; { </a:t>
            </a:r>
          </a:p>
          <a:p>
            <a:pPr lvl="2"/>
            <a:r>
              <a:rPr lang="en-US" sz="1224" dirty="0">
                <a:solidFill>
                  <a:srgbClr val="171717"/>
                </a:solidFill>
              </a:rPr>
              <a:t>return </a:t>
            </a:r>
            <a:r>
              <a:rPr lang="en-US" sz="1224" dirty="0" err="1">
                <a:solidFill>
                  <a:srgbClr val="171717"/>
                </a:solidFill>
              </a:rPr>
              <a:t>response.json</a:t>
            </a:r>
            <a:r>
              <a:rPr lang="en-US" sz="1224" dirty="0">
                <a:solidFill>
                  <a:srgbClr val="171717"/>
                </a:solidFill>
              </a:rPr>
              <a:t>(); </a:t>
            </a:r>
          </a:p>
          <a:p>
            <a:pPr lvl="1"/>
            <a:r>
              <a:rPr lang="en-US" sz="1224" dirty="0">
                <a:solidFill>
                  <a:srgbClr val="171717"/>
                </a:solidFill>
              </a:rPr>
              <a:t>})</a:t>
            </a:r>
            <a:endParaRPr lang="en-GB" sz="1224" dirty="0">
              <a:solidFill>
                <a:srgbClr val="171717"/>
              </a:solidFill>
            </a:endParaRPr>
          </a:p>
        </p:txBody>
      </p:sp>
    </p:spTree>
    <p:extLst>
      <p:ext uri="{BB962C8B-B14F-4D97-AF65-F5344CB8AC3E}">
        <p14:creationId xmlns:p14="http://schemas.microsoft.com/office/powerpoint/2010/main" val="2672695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1053547" y="0"/>
            <a:ext cx="9751115" cy="1350962"/>
          </a:xfrm>
        </p:spPr>
        <p:txBody>
          <a:bodyPr/>
          <a:lstStyle/>
          <a:p>
            <a:r>
              <a:rPr lang="en-US" dirty="0">
                <a:solidFill>
                  <a:schemeClr val="tx1">
                    <a:lumMod val="65000"/>
                    <a:lumOff val="35000"/>
                  </a:schemeClr>
                </a:solidFill>
              </a:rPr>
              <a:t>MSGraphClient object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977900" y="1316038"/>
            <a:ext cx="11458575" cy="2778125"/>
          </a:xfrm>
        </p:spPr>
        <p:txBody>
          <a:bodyPr>
            <a:normAutofit fontScale="92500" lnSpcReduction="20000"/>
          </a:bodyPr>
          <a:lstStyle/>
          <a:p>
            <a:pPr marL="0" indent="0">
              <a:lnSpc>
                <a:spcPct val="150000"/>
              </a:lnSpc>
              <a:buNone/>
            </a:pPr>
            <a:r>
              <a:rPr lang="en-US" sz="1600" b="1" dirty="0">
                <a:latin typeface="Calibri" panose="020F0502020204030204" pitchFamily="34" charset="0"/>
                <a:cs typeface="Calibri" panose="020F0502020204030204" pitchFamily="34" charset="0"/>
              </a:rPr>
              <a:t>MSGraphClient</a:t>
            </a:r>
          </a:p>
          <a:p>
            <a:pPr marL="0" indent="0" algn="just">
              <a:lnSpc>
                <a:spcPct val="150000"/>
              </a:lnSpc>
              <a:buNone/>
            </a:pPr>
            <a:r>
              <a:rPr lang="en-US" sz="1600" dirty="0">
                <a:latin typeface="Calibri" panose="020F0502020204030204" pitchFamily="34" charset="0"/>
                <a:cs typeface="Calibri" panose="020F0502020204030204" pitchFamily="34" charset="0"/>
              </a:rPr>
              <a:t>“MSGraphClient” is used to perform REST calls against Microsoft Graph. The Microsoft Graph JavaScript client library is a lightweight wrapper around the Microsoft Graph API. This class allows developers to start making REST calls to MSGraph without needing to initialize the MSGraph client library.</a:t>
            </a:r>
          </a:p>
          <a:p>
            <a:pPr algn="just">
              <a:lnSpc>
                <a:spcPct val="150000"/>
              </a:lnSpc>
              <a:buFont typeface="Wingdings" panose="05000000000000000000" pitchFamily="2" charset="2"/>
              <a:buChar char="ü"/>
            </a:pPr>
            <a:r>
              <a:rPr lang="en-US" sz="1600" dirty="0">
                <a:latin typeface="Calibri" panose="020F0502020204030204" pitchFamily="34" charset="0"/>
                <a:cs typeface="Calibri" panose="020F0502020204030204" pitchFamily="34" charset="0"/>
              </a:rPr>
              <a:t>The MSGraphClient client object can consume the Microsoft Graph only. Internally it uses the AadHttpClient client object and supports the fluent syntax of the Microsoft Graph SDK.</a:t>
            </a:r>
          </a:p>
          <a:p>
            <a:pPr algn="just">
              <a:lnSpc>
                <a:spcPct val="150000"/>
              </a:lnSpc>
              <a:buFont typeface="Wingdings" panose="05000000000000000000" pitchFamily="2" charset="2"/>
              <a:buChar char="ü"/>
            </a:pPr>
            <a:r>
              <a:rPr lang="en-US" sz="1600" i="1" dirty="0">
                <a:solidFill>
                  <a:srgbClr val="135051"/>
                </a:solidFill>
                <a:latin typeface="Calibri" panose="020F0502020204030204" pitchFamily="34" charset="0"/>
                <a:cs typeface="Calibri" panose="020F0502020204030204" pitchFamily="34" charset="0"/>
              </a:rPr>
              <a:t>Supported from </a:t>
            </a:r>
            <a:r>
              <a:rPr lang="en-US" sz="1600" i="1" dirty="0" err="1">
                <a:solidFill>
                  <a:srgbClr val="135051"/>
                </a:solidFill>
                <a:latin typeface="Calibri" panose="020F0502020204030204" pitchFamily="34" charset="0"/>
                <a:cs typeface="Calibri" panose="020F0502020204030204" pitchFamily="34" charset="0"/>
              </a:rPr>
              <a:t>SPFx</a:t>
            </a:r>
            <a:r>
              <a:rPr lang="en-US" sz="1600" i="1" dirty="0">
                <a:solidFill>
                  <a:srgbClr val="135051"/>
                </a:solidFill>
                <a:latin typeface="Calibri" panose="020F0502020204030204" pitchFamily="34" charset="0"/>
                <a:cs typeface="Calibri" panose="020F0502020204030204" pitchFamily="34" charset="0"/>
              </a:rPr>
              <a:t> v1.4.1 (Initial beta release of MSGraphClient class)</a:t>
            </a:r>
          </a:p>
          <a:p>
            <a:pPr algn="just">
              <a:lnSpc>
                <a:spcPct val="150000"/>
              </a:lnSpc>
              <a:buFont typeface="Wingdings" panose="05000000000000000000" pitchFamily="2" charset="2"/>
              <a:buChar char="ü"/>
            </a:pPr>
            <a:r>
              <a:rPr lang="en-US" sz="1600" i="1" dirty="0">
                <a:solidFill>
                  <a:srgbClr val="135051"/>
                </a:solidFill>
                <a:latin typeface="Calibri" panose="020F0502020204030204" pitchFamily="34" charset="0"/>
                <a:cs typeface="Calibri" panose="020F0502020204030204" pitchFamily="34" charset="0"/>
              </a:rPr>
              <a:t>MSGraphClient is a new HTTP client introduced in SharePoint Framework v1.6.0</a:t>
            </a:r>
          </a:p>
          <a:p>
            <a:pPr algn="just">
              <a:lnSpc>
                <a:spcPct val="150000"/>
              </a:lnSpc>
              <a:buFont typeface="Wingdings" panose="05000000000000000000" pitchFamily="2" charset="2"/>
              <a:buChar char="ü"/>
            </a:pPr>
            <a:endParaRPr lang="en-US" sz="1600" i="1" dirty="0">
              <a:solidFill>
                <a:srgbClr val="135051"/>
              </a:solidFill>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EAC4E86-97C8-4B30-84A9-27A49AA0EDB1}"/>
              </a:ext>
            </a:extLst>
          </p:cNvPr>
          <p:cNvSpPr/>
          <p:nvPr/>
        </p:nvSpPr>
        <p:spPr>
          <a:xfrm>
            <a:off x="1053547" y="4094163"/>
            <a:ext cx="11230402" cy="2399793"/>
          </a:xfrm>
          <a:prstGeom prst="rect">
            <a:avLst/>
          </a:prstGeom>
        </p:spPr>
        <p:txBody>
          <a:bodyPr wrap="square">
            <a:spAutoFit/>
          </a:bodyPr>
          <a:lstStyle/>
          <a:p>
            <a:r>
              <a:rPr lang="en-GB" sz="1224" dirty="0" err="1">
                <a:solidFill>
                  <a:srgbClr val="0101FD"/>
                </a:solidFill>
                <a:latin typeface="SFMono-Regular"/>
              </a:rPr>
              <a:t>this</a:t>
            </a:r>
            <a:r>
              <a:rPr lang="en-GB" sz="1224" dirty="0" err="1">
                <a:solidFill>
                  <a:srgbClr val="171717"/>
                </a:solidFill>
                <a:latin typeface="SFMono-Regular"/>
              </a:rPr>
              <a:t>.props.context.msGraphClientFactory</a:t>
            </a:r>
            <a:r>
              <a:rPr lang="en-GB" sz="1224" dirty="0">
                <a:solidFill>
                  <a:srgbClr val="171717"/>
                </a:solidFill>
                <a:latin typeface="SFMono-Regular"/>
              </a:rPr>
              <a:t> </a:t>
            </a:r>
          </a:p>
          <a:p>
            <a:r>
              <a:rPr lang="en-GB" sz="1224" dirty="0">
                <a:solidFill>
                  <a:srgbClr val="171717"/>
                </a:solidFill>
                <a:latin typeface="SFMono-Regular"/>
              </a:rPr>
              <a:t>	.</a:t>
            </a:r>
            <a:r>
              <a:rPr lang="en-GB" sz="1224" dirty="0" err="1">
                <a:solidFill>
                  <a:srgbClr val="171717"/>
                </a:solidFill>
                <a:latin typeface="SFMono-Regular"/>
              </a:rPr>
              <a:t>getClient</a:t>
            </a:r>
            <a:r>
              <a:rPr lang="en-GB" sz="1224" dirty="0">
                <a:solidFill>
                  <a:srgbClr val="171717"/>
                </a:solidFill>
                <a:latin typeface="SFMono-Regular"/>
              </a:rPr>
              <a:t>() </a:t>
            </a:r>
          </a:p>
          <a:p>
            <a:r>
              <a:rPr lang="en-GB" sz="1224" dirty="0">
                <a:solidFill>
                  <a:srgbClr val="171717"/>
                </a:solidFill>
                <a:latin typeface="SFMono-Regular"/>
              </a:rPr>
              <a:t>	.then((client: </a:t>
            </a:r>
            <a:r>
              <a:rPr lang="en-GB" sz="1224" dirty="0" err="1">
                <a:solidFill>
                  <a:srgbClr val="171717"/>
                </a:solidFill>
                <a:latin typeface="SFMono-Regular"/>
              </a:rPr>
              <a:t>MSGraphClient</a:t>
            </a:r>
            <a:r>
              <a:rPr lang="en-GB" sz="1224" dirty="0">
                <a:solidFill>
                  <a:srgbClr val="171717"/>
                </a:solidFill>
                <a:latin typeface="SFMono-Regular"/>
              </a:rPr>
              <a:t>): void =&gt; { </a:t>
            </a:r>
          </a:p>
          <a:p>
            <a:r>
              <a:rPr lang="en-GB" sz="1224" dirty="0">
                <a:solidFill>
                  <a:srgbClr val="171717"/>
                </a:solidFill>
                <a:latin typeface="SFMono-Regular"/>
              </a:rPr>
              <a:t>	</a:t>
            </a:r>
            <a:r>
              <a:rPr lang="en-GB" sz="1224" dirty="0">
                <a:solidFill>
                  <a:srgbClr val="008000"/>
                </a:solidFill>
                <a:latin typeface="SFMono-Regular"/>
              </a:rPr>
              <a:t>// From https://github.com/microsoftgraph/msgraph-sdk-javascript sample</a:t>
            </a:r>
            <a:r>
              <a:rPr lang="en-GB" sz="1224" dirty="0">
                <a:solidFill>
                  <a:srgbClr val="171717"/>
                </a:solidFill>
                <a:latin typeface="SFMono-Regular"/>
              </a:rPr>
              <a:t> </a:t>
            </a:r>
          </a:p>
          <a:p>
            <a:r>
              <a:rPr lang="en-GB" sz="1224" dirty="0">
                <a:solidFill>
                  <a:srgbClr val="171717"/>
                </a:solidFill>
                <a:latin typeface="SFMono-Regular"/>
              </a:rPr>
              <a:t>	client </a:t>
            </a:r>
          </a:p>
          <a:p>
            <a:r>
              <a:rPr lang="en-GB" sz="1224" dirty="0">
                <a:solidFill>
                  <a:srgbClr val="171717"/>
                </a:solidFill>
                <a:latin typeface="SFMono-Regular"/>
              </a:rPr>
              <a:t>		.</a:t>
            </a:r>
            <a:r>
              <a:rPr lang="en-GB" sz="1224" dirty="0" err="1">
                <a:solidFill>
                  <a:srgbClr val="171717"/>
                </a:solidFill>
                <a:latin typeface="SFMono-Regular"/>
              </a:rPr>
              <a:t>api</a:t>
            </a:r>
            <a:r>
              <a:rPr lang="en-GB" sz="1224" dirty="0">
                <a:solidFill>
                  <a:srgbClr val="171717"/>
                </a:solidFill>
                <a:latin typeface="SFMono-Regular"/>
              </a:rPr>
              <a:t>(</a:t>
            </a:r>
            <a:r>
              <a:rPr lang="en-GB" sz="1224" dirty="0">
                <a:solidFill>
                  <a:srgbClr val="A31515"/>
                </a:solidFill>
                <a:latin typeface="SFMono-Regular"/>
              </a:rPr>
              <a:t>"users"</a:t>
            </a:r>
            <a:r>
              <a:rPr lang="en-GB" sz="1224" dirty="0">
                <a:solidFill>
                  <a:srgbClr val="171717"/>
                </a:solidFill>
                <a:latin typeface="SFMono-Regular"/>
              </a:rPr>
              <a:t>) </a:t>
            </a:r>
          </a:p>
          <a:p>
            <a:r>
              <a:rPr lang="en-GB" sz="1224" dirty="0">
                <a:solidFill>
                  <a:srgbClr val="171717"/>
                </a:solidFill>
                <a:latin typeface="SFMono-Regular"/>
              </a:rPr>
              <a:t>		.version(</a:t>
            </a:r>
            <a:r>
              <a:rPr lang="en-GB" sz="1224" dirty="0">
                <a:solidFill>
                  <a:srgbClr val="A31515"/>
                </a:solidFill>
                <a:latin typeface="SFMono-Regular"/>
              </a:rPr>
              <a:t>"v1.0"</a:t>
            </a:r>
            <a:r>
              <a:rPr lang="en-GB" sz="1224" dirty="0">
                <a:solidFill>
                  <a:srgbClr val="171717"/>
                </a:solidFill>
                <a:latin typeface="SFMono-Regular"/>
              </a:rPr>
              <a:t>) </a:t>
            </a:r>
          </a:p>
          <a:p>
            <a:r>
              <a:rPr lang="en-GB" sz="1224" dirty="0">
                <a:solidFill>
                  <a:srgbClr val="171717"/>
                </a:solidFill>
                <a:latin typeface="SFMono-Regular"/>
              </a:rPr>
              <a:t>		.select(</a:t>
            </a:r>
            <a:r>
              <a:rPr lang="en-GB" sz="1224" dirty="0">
                <a:solidFill>
                  <a:srgbClr val="A31515"/>
                </a:solidFill>
                <a:latin typeface="SFMono-Regular"/>
              </a:rPr>
              <a:t>"</a:t>
            </a:r>
            <a:r>
              <a:rPr lang="en-GB" sz="1224" dirty="0" err="1">
                <a:solidFill>
                  <a:srgbClr val="A31515"/>
                </a:solidFill>
                <a:latin typeface="SFMono-Regular"/>
              </a:rPr>
              <a:t>displayName,mail,userPrincipalName</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.filter(</a:t>
            </a:r>
            <a:r>
              <a:rPr lang="en-GB" sz="1224" dirty="0">
                <a:solidFill>
                  <a:srgbClr val="A31515"/>
                </a:solidFill>
                <a:latin typeface="SFMono-Regular"/>
              </a:rPr>
              <a:t>`(</a:t>
            </a:r>
            <a:r>
              <a:rPr lang="en-GB" sz="1224" dirty="0" err="1">
                <a:solidFill>
                  <a:srgbClr val="A31515"/>
                </a:solidFill>
                <a:latin typeface="SFMono-Regular"/>
              </a:rPr>
              <a:t>givenName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(surname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 or (</a:t>
            </a:r>
            <a:r>
              <a:rPr lang="en-GB" sz="1224" dirty="0" err="1">
                <a:solidFill>
                  <a:srgbClr val="A31515"/>
                </a:solidFill>
                <a:latin typeface="SFMono-Regular"/>
              </a:rPr>
              <a:t>displayName</a:t>
            </a:r>
            <a:r>
              <a:rPr lang="en-GB" sz="1224" dirty="0">
                <a:solidFill>
                  <a:srgbClr val="A31515"/>
                </a:solidFill>
                <a:latin typeface="SFMono-Regular"/>
              </a:rPr>
              <a:t> </a:t>
            </a:r>
            <a:r>
              <a:rPr lang="en-GB" sz="1224" dirty="0" err="1">
                <a:solidFill>
                  <a:srgbClr val="A31515"/>
                </a:solidFill>
                <a:latin typeface="SFMono-Regular"/>
              </a:rPr>
              <a:t>eq</a:t>
            </a:r>
            <a:r>
              <a:rPr lang="en-GB" sz="1224" dirty="0">
                <a:solidFill>
                  <a:srgbClr val="A31515"/>
                </a:solidFill>
                <a:latin typeface="SFMono-Regular"/>
              </a:rPr>
              <a:t> '${</a:t>
            </a:r>
            <a:r>
              <a:rPr lang="en-GB" sz="1224" dirty="0">
                <a:solidFill>
                  <a:srgbClr val="0101FD"/>
                </a:solidFill>
                <a:latin typeface="SFMono-Regular"/>
              </a:rPr>
              <a:t>escape</a:t>
            </a:r>
            <a:r>
              <a:rPr lang="en-GB" sz="1224" dirty="0">
                <a:solidFill>
                  <a:srgbClr val="A31515"/>
                </a:solidFill>
                <a:latin typeface="SFMono-Regular"/>
              </a:rPr>
              <a:t>(</a:t>
            </a:r>
            <a:r>
              <a:rPr lang="en-GB" sz="1224" dirty="0" err="1">
                <a:solidFill>
                  <a:srgbClr val="0101FD"/>
                </a:solidFill>
                <a:latin typeface="SFMono-Regular"/>
              </a:rPr>
              <a:t>this</a:t>
            </a:r>
            <a:r>
              <a:rPr lang="en-GB" sz="1224" dirty="0" err="1">
                <a:solidFill>
                  <a:srgbClr val="A31515"/>
                </a:solidFill>
                <a:latin typeface="SFMono-Regular"/>
              </a:rPr>
              <a:t>.state.searchFor</a:t>
            </a:r>
            <a:r>
              <a:rPr lang="en-GB" sz="1224" dirty="0">
                <a:solidFill>
                  <a:srgbClr val="A31515"/>
                </a:solidFill>
                <a:latin typeface="SFMono-Regular"/>
              </a:rPr>
              <a:t>)}')`</a:t>
            </a:r>
            <a:r>
              <a:rPr lang="en-GB" sz="1224" dirty="0">
                <a:solidFill>
                  <a:srgbClr val="171717"/>
                </a:solidFill>
                <a:latin typeface="SFMono-Regular"/>
              </a:rPr>
              <a:t>) </a:t>
            </a:r>
          </a:p>
          <a:p>
            <a:r>
              <a:rPr lang="en-GB" sz="1224" dirty="0">
                <a:solidFill>
                  <a:srgbClr val="171717"/>
                </a:solidFill>
                <a:latin typeface="SFMono-Regular"/>
              </a:rPr>
              <a:t>		.get((err, res) =&gt; { </a:t>
            </a:r>
          </a:p>
          <a:p>
            <a:r>
              <a:rPr lang="en-GB" sz="1224" dirty="0">
                <a:solidFill>
                  <a:srgbClr val="171717"/>
                </a:solidFill>
                <a:latin typeface="SFMono-Regular"/>
              </a:rPr>
              <a:t>			</a:t>
            </a:r>
            <a:r>
              <a:rPr lang="en-GB" sz="1224" dirty="0">
                <a:solidFill>
                  <a:srgbClr val="0101FD"/>
                </a:solidFill>
                <a:latin typeface="SFMono-Regular"/>
              </a:rPr>
              <a:t>if</a:t>
            </a:r>
            <a:r>
              <a:rPr lang="en-GB" sz="1224" dirty="0">
                <a:solidFill>
                  <a:srgbClr val="171717"/>
                </a:solidFill>
                <a:latin typeface="SFMono-Regular"/>
              </a:rPr>
              <a:t> (err) { </a:t>
            </a:r>
            <a:r>
              <a:rPr lang="en-GB" sz="1224" dirty="0" err="1">
                <a:solidFill>
                  <a:srgbClr val="0101FD"/>
                </a:solidFill>
                <a:latin typeface="SFMono-Regular"/>
              </a:rPr>
              <a:t>console</a:t>
            </a:r>
            <a:r>
              <a:rPr lang="en-GB" sz="1224" dirty="0" err="1">
                <a:solidFill>
                  <a:srgbClr val="171717"/>
                </a:solidFill>
                <a:latin typeface="SFMono-Regular"/>
              </a:rPr>
              <a:t>.error</a:t>
            </a:r>
            <a:r>
              <a:rPr lang="en-GB" sz="1224" dirty="0">
                <a:solidFill>
                  <a:srgbClr val="171717"/>
                </a:solidFill>
                <a:latin typeface="SFMono-Regular"/>
              </a:rPr>
              <a:t>(err); </a:t>
            </a:r>
            <a:r>
              <a:rPr lang="en-GB" sz="1224" dirty="0">
                <a:solidFill>
                  <a:srgbClr val="0101FD"/>
                </a:solidFill>
                <a:latin typeface="SFMono-Regular"/>
              </a:rPr>
              <a:t>return</a:t>
            </a:r>
            <a:r>
              <a:rPr lang="en-GB" sz="1224" dirty="0">
                <a:solidFill>
                  <a:srgbClr val="171717"/>
                </a:solidFill>
                <a:latin typeface="SFMono-Regular"/>
              </a:rPr>
              <a:t>; }</a:t>
            </a:r>
            <a:endParaRPr lang="en-GB" sz="1224" dirty="0"/>
          </a:p>
        </p:txBody>
      </p:sp>
    </p:spTree>
    <p:extLst>
      <p:ext uri="{BB962C8B-B14F-4D97-AF65-F5344CB8AC3E}">
        <p14:creationId xmlns:p14="http://schemas.microsoft.com/office/powerpoint/2010/main" val="2117813745"/>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2502</TotalTime>
  <Words>3818</Words>
  <Application>Microsoft Office PowerPoint</Application>
  <PresentationFormat>Custom</PresentationFormat>
  <Paragraphs>422</Paragraphs>
  <Slides>48</Slides>
  <Notes>16</Notes>
  <HiddenSlides>0</HiddenSlides>
  <MMClips>0</MMClips>
  <ScaleCrop>false</ScaleCrop>
  <HeadingPairs>
    <vt:vector size="8" baseType="variant">
      <vt:variant>
        <vt:lpstr>Fonts Used</vt:lpstr>
      </vt:variant>
      <vt:variant>
        <vt:i4>15</vt:i4>
      </vt:variant>
      <vt:variant>
        <vt:lpstr>Theme</vt:lpstr>
      </vt:variant>
      <vt:variant>
        <vt:i4>2</vt:i4>
      </vt:variant>
      <vt:variant>
        <vt:lpstr>Embedded OLE Servers</vt:lpstr>
      </vt:variant>
      <vt:variant>
        <vt:i4>1</vt:i4>
      </vt:variant>
      <vt:variant>
        <vt:lpstr>Slide Titles</vt:lpstr>
      </vt:variant>
      <vt:variant>
        <vt:i4>48</vt:i4>
      </vt:variant>
    </vt:vector>
  </HeadingPairs>
  <TitlesOfParts>
    <vt:vector size="66" baseType="lpstr">
      <vt:lpstr>Arial</vt:lpstr>
      <vt:lpstr>Arial Black</vt:lpstr>
      <vt:lpstr>Avenir Next LT Pro</vt:lpstr>
      <vt:lpstr>Calibri</vt:lpstr>
      <vt:lpstr>Consolas</vt:lpstr>
      <vt:lpstr>Proxima Nova</vt:lpstr>
      <vt:lpstr>Segoe UI</vt:lpstr>
      <vt:lpstr>Segoe UI (Body)</vt:lpstr>
      <vt:lpstr>Segoe UI Black</vt:lpstr>
      <vt:lpstr>Segoe UI Light</vt:lpstr>
      <vt:lpstr>Segoe UI Semibold</vt:lpstr>
      <vt:lpstr>Segoe UI Semilight</vt:lpstr>
      <vt:lpstr>SFMono-Regular</vt:lpstr>
      <vt:lpstr>Times New Roman</vt:lpstr>
      <vt:lpstr>Wingdings</vt:lpstr>
      <vt:lpstr>Office 365 PPT Template - 2017</vt:lpstr>
      <vt:lpstr>1_Office 365 PPT Template - 2017</vt:lpstr>
      <vt:lpstr>Acrobat Document</vt:lpstr>
      <vt:lpstr>SharePoint Framework - Day 3</vt:lpstr>
      <vt:lpstr>Agenda</vt:lpstr>
      <vt:lpstr>Office 356 APIs</vt:lpstr>
      <vt:lpstr>Overview of Microsoft Graph</vt:lpstr>
      <vt:lpstr>What is Graph API?</vt:lpstr>
      <vt:lpstr>Microsoft Graph</vt:lpstr>
      <vt:lpstr>Consume Microsoft Graph</vt:lpstr>
      <vt:lpstr>AadHttpClient</vt:lpstr>
      <vt:lpstr>MSGraphClient object</vt:lpstr>
      <vt:lpstr>API Permissions</vt:lpstr>
      <vt:lpstr>API access</vt:lpstr>
      <vt:lpstr>Isolated Webparts</vt:lpstr>
      <vt:lpstr>Why Isolated web parts?</vt:lpstr>
      <vt:lpstr>Isolated web parts</vt:lpstr>
      <vt:lpstr>Isolated web parts benefits</vt:lpstr>
      <vt:lpstr>Different Ways to Get SharePoint Site Collection using Microsoft Graph API</vt:lpstr>
      <vt:lpstr>Demo</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Demo</vt:lpstr>
      <vt:lpstr>Agenda</vt:lpstr>
      <vt:lpstr>Introduction</vt:lpstr>
      <vt:lpstr>Microsoft Teams</vt:lpstr>
      <vt:lpstr>Current State of SharePoint and Teams</vt:lpstr>
      <vt:lpstr>Our Expectations</vt:lpstr>
      <vt:lpstr>Single platform for hosted experiences</vt:lpstr>
      <vt:lpstr>Surfacing SPFx in Teams</vt:lpstr>
      <vt:lpstr>Instructions for enabling side loading</vt:lpstr>
      <vt:lpstr>Bring SPFx Solutions into Teams Tab</vt:lpstr>
      <vt:lpstr>SPFx Targeting Teams Tabs</vt:lpstr>
      <vt:lpstr>Bring SPFx Solutions into Teams Tab</vt:lpstr>
      <vt:lpstr>Bring SPFx Solutions into Teams Tab</vt:lpstr>
      <vt:lpstr>Authentication</vt:lpstr>
      <vt:lpstr>PowerPoint Presentation</vt:lpstr>
      <vt:lpstr>PowerPoint Presentation</vt:lpstr>
      <vt:lpstr>Demo</vt:lpstr>
      <vt:lpstr>Demo</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148</cp:revision>
  <dcterms:created xsi:type="dcterms:W3CDTF">2017-07-18T18:43:36Z</dcterms:created>
  <dcterms:modified xsi:type="dcterms:W3CDTF">2021-03-23T20:32:38Z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